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0"/>
  </p:notesMasterIdLst>
  <p:sldIdLst>
    <p:sldId id="342" r:id="rId2"/>
    <p:sldId id="343" r:id="rId3"/>
    <p:sldId id="386" r:id="rId4"/>
    <p:sldId id="366" r:id="rId5"/>
    <p:sldId id="367" r:id="rId6"/>
    <p:sldId id="368" r:id="rId7"/>
    <p:sldId id="369" r:id="rId8"/>
    <p:sldId id="370" r:id="rId9"/>
    <p:sldId id="380" r:id="rId10"/>
    <p:sldId id="376" r:id="rId11"/>
    <p:sldId id="383" r:id="rId12"/>
    <p:sldId id="377" r:id="rId13"/>
    <p:sldId id="385" r:id="rId14"/>
    <p:sldId id="372" r:id="rId15"/>
    <p:sldId id="378" r:id="rId16"/>
    <p:sldId id="373" r:id="rId17"/>
    <p:sldId id="379" r:id="rId18"/>
    <p:sldId id="3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B7F"/>
    <a:srgbClr val="00ADEF"/>
    <a:srgbClr val="818284"/>
    <a:srgbClr val="CDCDCD"/>
    <a:srgbClr val="6F7573"/>
    <a:srgbClr val="E4E4E3"/>
    <a:srgbClr val="ED1B24"/>
    <a:srgbClr val="818286"/>
    <a:srgbClr val="75B7D1"/>
    <a:srgbClr val="3A9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7" autoAdjust="0"/>
    <p:restoredTop sz="97112" autoAdjust="0"/>
  </p:normalViewPr>
  <p:slideViewPr>
    <p:cSldViewPr snapToGrid="0">
      <p:cViewPr varScale="1">
        <p:scale>
          <a:sx n="97" d="100"/>
          <a:sy n="97" d="100"/>
        </p:scale>
        <p:origin x="232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3CC2-10E3-47F3-8E0C-8344B1F56752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D8061-E83F-44E6-80AE-B217B65F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8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22299-B24B-A14D-83C7-25E0B7ABB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835070"/>
            <a:ext cx="11795760" cy="311719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768905-1FC1-3D4E-B854-4CD23F331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050" y="4791456"/>
            <a:ext cx="10121900" cy="1246257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400" b="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endParaRPr lang="en-US" dirty="0"/>
          </a:p>
        </p:txBody>
      </p:sp>
      <p:sp>
        <p:nvSpPr>
          <p:cNvPr id="5" name="Shape 66">
            <a:extLst>
              <a:ext uri="{FF2B5EF4-FFF2-40B4-BE49-F238E27FC236}">
                <a16:creationId xmlns:a16="http://schemas.microsoft.com/office/drawing/2014/main" id="{A8498160-9FC8-A749-8DBB-1B99CF66B759}"/>
              </a:ext>
            </a:extLst>
          </p:cNvPr>
          <p:cNvSpPr txBox="1">
            <a:spLocks/>
          </p:cNvSpPr>
          <p:nvPr userDrawn="1"/>
        </p:nvSpPr>
        <p:spPr>
          <a:xfrm>
            <a:off x="456925" y="3945451"/>
            <a:ext cx="11278149" cy="6392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ct val="110000"/>
            </a:pPr>
            <a:r>
              <a:rPr lang="en-GB" sz="2400" spc="200" dirty="0">
                <a:solidFill>
                  <a:srgbClr val="6F7573"/>
                </a:solidFill>
                <a:latin typeface="Century Gothic" panose="020B0502020202020204" pitchFamily="34" charset="0"/>
                <a:cs typeface="Damascus" pitchFamily="2" charset="-78"/>
              </a:rPr>
              <a:t>FAST  AND  ROBUST  BUILDING  SIMULATION  SOFTWARE</a:t>
            </a:r>
            <a:endParaRPr lang="en" sz="2400" spc="200" dirty="0">
              <a:solidFill>
                <a:srgbClr val="6F7573"/>
              </a:solidFill>
              <a:latin typeface="Century Gothic" panose="020B0502020202020204" pitchFamily="34" charset="0"/>
              <a:cs typeface="Damasc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Subtitl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8FE1D98-6AA3-724D-B188-D376F8599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E1A59F-6259-AB4D-B444-854D536D6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Subtitle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2F329DB-FE75-FE49-808A-26FC1315E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5B960-C732-5642-8EBF-575A8F02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Subtitle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C8C4AC8-C63D-8341-B154-E933463B21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7B44F2B-A050-634F-9B13-758AE9C07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AC9CF-514D-5B42-977D-4EC4C8775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9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9CDCF-D3A2-6B44-896C-6708652B5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0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C2A66-D3AA-8E44-83D4-0B8A5824B6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C8C4AC8-C63D-8341-B154-E933463B21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D1F2B-4967-3B44-B330-251ED7044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" y="45303"/>
            <a:ext cx="20955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9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3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C8C4AC8-C63D-8341-B154-E933463B21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8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768905-1FC1-3D4E-B854-4CD23F331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050" y="4791456"/>
            <a:ext cx="10121900" cy="1243584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400" b="0" i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endParaRPr lang="en-US" dirty="0"/>
          </a:p>
        </p:txBody>
      </p:sp>
      <p:sp>
        <p:nvSpPr>
          <p:cNvPr id="5" name="Shape 66">
            <a:extLst>
              <a:ext uri="{FF2B5EF4-FFF2-40B4-BE49-F238E27FC236}">
                <a16:creationId xmlns:a16="http://schemas.microsoft.com/office/drawing/2014/main" id="{57F0060D-64AF-2341-9DCB-592C72E3FC49}"/>
              </a:ext>
            </a:extLst>
          </p:cNvPr>
          <p:cNvSpPr txBox="1">
            <a:spLocks/>
          </p:cNvSpPr>
          <p:nvPr userDrawn="1"/>
        </p:nvSpPr>
        <p:spPr>
          <a:xfrm>
            <a:off x="456925" y="3945451"/>
            <a:ext cx="11278149" cy="6392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ct val="110000"/>
            </a:pPr>
            <a:r>
              <a:rPr lang="en-GB" sz="2400" spc="200" dirty="0">
                <a:solidFill>
                  <a:srgbClr val="6F7573"/>
                </a:solidFill>
                <a:latin typeface="Century Gothic" panose="020B0502020202020204" pitchFamily="34" charset="0"/>
                <a:cs typeface="Damascus" pitchFamily="2" charset="-78"/>
              </a:rPr>
              <a:t>FAST  AND  ROBUST  BUILDING  SIMULATION  SOFTWARE</a:t>
            </a:r>
            <a:endParaRPr lang="en" sz="2400" spc="200" dirty="0">
              <a:solidFill>
                <a:srgbClr val="6F7573"/>
              </a:solidFill>
              <a:latin typeface="Century Gothic" panose="020B0502020202020204" pitchFamily="34" charset="0"/>
              <a:cs typeface="Damascus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64A70-D0DA-9D49-9BF8-F901D4F28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835070"/>
            <a:ext cx="11795760" cy="31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grey background">
    <p:bg>
      <p:bgPr>
        <a:solidFill>
          <a:srgbClr val="767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768905-1FC1-3D4E-B854-4CD23F331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5050" y="4791456"/>
            <a:ext cx="10121900" cy="1243584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sz="4400" b="0" i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endParaRPr lang="en-US" dirty="0"/>
          </a:p>
        </p:txBody>
      </p:sp>
      <p:sp>
        <p:nvSpPr>
          <p:cNvPr id="5" name="Shape 66">
            <a:extLst>
              <a:ext uri="{FF2B5EF4-FFF2-40B4-BE49-F238E27FC236}">
                <a16:creationId xmlns:a16="http://schemas.microsoft.com/office/drawing/2014/main" id="{35CF97D8-CCE9-5343-9C31-F2946F58F192}"/>
              </a:ext>
            </a:extLst>
          </p:cNvPr>
          <p:cNvSpPr txBox="1">
            <a:spLocks/>
          </p:cNvSpPr>
          <p:nvPr userDrawn="1"/>
        </p:nvSpPr>
        <p:spPr>
          <a:xfrm>
            <a:off x="456925" y="3945451"/>
            <a:ext cx="11278149" cy="63924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000000"/>
              </a:buClr>
              <a:buSzPct val="110000"/>
            </a:pPr>
            <a:r>
              <a:rPr lang="en-GB" sz="2400" spc="200" baseline="0" dirty="0">
                <a:solidFill>
                  <a:srgbClr val="E4E4E3"/>
                </a:solidFill>
                <a:latin typeface="Century Gothic" panose="020B0502020202020204" pitchFamily="34" charset="0"/>
                <a:cs typeface="Damascus" pitchFamily="2" charset="-78"/>
              </a:rPr>
              <a:t>FAST  AND  ROBUST  BUILDING  SIMULATION  SOFTWARE</a:t>
            </a:r>
            <a:endParaRPr lang="en" sz="2400" spc="200" baseline="0" dirty="0">
              <a:solidFill>
                <a:srgbClr val="E4E4E3"/>
              </a:solidFill>
              <a:latin typeface="Century Gothic" panose="020B0502020202020204" pitchFamily="34" charset="0"/>
              <a:cs typeface="Damascus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C84DC0-AE8D-8045-8566-1903AA7D3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835070"/>
            <a:ext cx="11795760" cy="31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8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5184FB-238B-BC4A-A465-E69A6C368801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FFD2FE-8052-2143-9229-DBA11D32FBE1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5D288F-BD64-C441-8967-631F8C7534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068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D82C99-3E73-4946-99C2-06AE4E14ED8F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697F43-A3F9-CC4C-9ECF-3A01555AD018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AC73F4-2BD2-8143-9BF3-4A3B4BF80A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70B319-CFBD-E546-9D41-D4DA4338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716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der - red band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4592E8-48CC-2345-A0CC-6EF640F9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A1A700-A76D-9D45-A876-C74DD8524325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5ADDE0-DE4D-CB41-B320-4CCF15DDC8D5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388B0D-E8A1-5C45-9BC2-5605AA604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142D27B-4CE5-F746-B67F-52FDCFB1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no title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7AD2A9-11EF-CF46-98B1-5F223A4B15AA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FC0AFA-37AF-FC4B-BFFA-5293702ED6AB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94C066-4A4B-CB4C-8126-99572FE7C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005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title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356E50-AB4D-A74A-9ACC-13567FFCC02B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7FDAE8-53A5-C047-B732-34878F0283AA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916057-45FC-F64F-A287-176C83BA8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70B319-CFBD-E546-9D41-D4DA4338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30203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41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red band title subtitle grey background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A2FCF-5E29-1243-8FEF-0522835D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0722" y="6492875"/>
            <a:ext cx="561278" cy="365125"/>
          </a:xfrm>
          <a:prstGeom prst="rect">
            <a:avLst/>
          </a:prstGeom>
        </p:spPr>
        <p:txBody>
          <a:bodyPr/>
          <a:lstStyle/>
          <a:p>
            <a:fld id="{CC8C4AC8-C63D-8341-B154-E933463B21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4592E8-48CC-2345-A0CC-6EF640F98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356225" cy="5231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85F8F5-449D-7042-9597-0EABDF91C3B1}"/>
              </a:ext>
            </a:extLst>
          </p:cNvPr>
          <p:cNvGrpSpPr/>
          <p:nvPr userDrawn="1"/>
        </p:nvGrpSpPr>
        <p:grpSpPr>
          <a:xfrm>
            <a:off x="0" y="-1"/>
            <a:ext cx="12192000" cy="639249"/>
            <a:chOff x="0" y="-1"/>
            <a:chExt cx="12192000" cy="6392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2DF7FC-A708-2A41-B6B1-2B2FB1A97658}"/>
                </a:ext>
              </a:extLst>
            </p:cNvPr>
            <p:cNvSpPr/>
            <p:nvPr userDrawn="1"/>
          </p:nvSpPr>
          <p:spPr>
            <a:xfrm>
              <a:off x="0" y="-1"/>
              <a:ext cx="12192000" cy="639249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8FD162-FFED-D04B-9B37-861803349C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" y="45303"/>
              <a:ext cx="2095500" cy="5486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142D27B-4CE5-F746-B67F-52FDCFB1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6" y="14718"/>
            <a:ext cx="9850244" cy="68579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01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4C0CF3A-630E-BE4C-85D6-8AD519AF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E4458-C863-454B-8D60-FE3AD65B3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26935-0618-A24D-8356-6AB0D46F7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75" r:id="rId4"/>
    <p:sldLayoutId id="2147483671" r:id="rId5"/>
    <p:sldLayoutId id="2147483665" r:id="rId6"/>
    <p:sldLayoutId id="2147483678" r:id="rId7"/>
    <p:sldLayoutId id="2147483676" r:id="rId8"/>
    <p:sldLayoutId id="2147483677" r:id="rId9"/>
    <p:sldLayoutId id="2147483682" r:id="rId10"/>
    <p:sldLayoutId id="2147483683" r:id="rId11"/>
    <p:sldLayoutId id="2147483684" r:id="rId12"/>
    <p:sldLayoutId id="2147483672" r:id="rId13"/>
    <p:sldLayoutId id="2147483680" r:id="rId14"/>
    <p:sldLayoutId id="2147483681" r:id="rId15"/>
    <p:sldLayoutId id="2147483679" r:id="rId16"/>
    <p:sldLayoutId id="2147483673" r:id="rId17"/>
    <p:sldLayoutId id="214748367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92570-C665-A741-B622-0111AC8DCE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050" y="4788138"/>
            <a:ext cx="10121900" cy="1246257"/>
          </a:xfrm>
        </p:spPr>
        <p:txBody>
          <a:bodyPr/>
          <a:lstStyle/>
          <a:p>
            <a:pPr algn="ctr"/>
            <a:r>
              <a:rPr lang="en-US" dirty="0"/>
              <a:t>Chilled Beam Performance:</a:t>
            </a:r>
          </a:p>
          <a:p>
            <a:pPr algn="ctr"/>
            <a:r>
              <a:rPr lang="en-US" dirty="0"/>
              <a:t>1 Shelly Street, Sydney</a:t>
            </a:r>
          </a:p>
        </p:txBody>
      </p:sp>
    </p:spTree>
    <p:extLst>
      <p:ext uri="{BB962C8B-B14F-4D97-AF65-F5344CB8AC3E}">
        <p14:creationId xmlns:p14="http://schemas.microsoft.com/office/powerpoint/2010/main" val="37249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FDF206D-CFA1-6242-A1F1-B3E9112A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5" y="1513454"/>
            <a:ext cx="11417643" cy="237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Dedicated high efficiency chiller supplies 14°C water to chilled beams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Incorporates “Free Cooling” circuit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When outdoor conditions permit, chiller can turn off.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During other times, free cooling runs in conjunction with chiller to further reduce energy usage.</a:t>
            </a: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Variable pump speed to ensure chilled water return is 3K higher than the supply.</a:t>
            </a: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br>
              <a:rPr lang="en-GB" altLang="en-US" sz="1600" i="1" dirty="0">
                <a:latin typeface="Arial" panose="020B0604020202020204" pitchFamily="34" charset="0"/>
              </a:rPr>
            </a:br>
            <a:r>
              <a:rPr lang="en-GB" altLang="en-US" sz="1600" i="1" dirty="0">
                <a:latin typeface="Arial" panose="020B0604020202020204" pitchFamily="34" charset="0"/>
              </a:rPr>
              <a:t>(continued next slide)</a:t>
            </a:r>
            <a:endParaRPr lang="en-GB" altLang="en-US" sz="2000" i="1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0EF36-FFC5-194C-92A5-7465CA40A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Active Chilled Beam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2C7878-F3EE-A24E-9656-BD18854A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1" y="4295195"/>
            <a:ext cx="7726679" cy="242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4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EFDF206D-CFA1-6242-A1F1-B3E9112A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5" y="1513454"/>
            <a:ext cx="11417643" cy="336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altLang="en-US" sz="1600" i="1" dirty="0">
                <a:latin typeface="Arial" panose="020B0604020202020204" pitchFamily="34" charset="0"/>
              </a:rPr>
              <a:t>(continued from previous slide)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DX cooling coil provides conditioned air at 16°C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Dehumidifies supply air to control latent gains within the space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Maintains dew point at 1.0°C lower than chilled water flow temperature onto beams.</a:t>
            </a: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DX heating coil provides the conditioned air at 13°C, supplies reheat during dehumidification.</a:t>
            </a: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AHU based on a total SFP of 1.8 W/l/s, includes heat recovery at 75% efficiency. </a:t>
            </a: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Fresh air flow rate = 2.2 l/s/m</a:t>
            </a:r>
            <a:r>
              <a:rPr lang="en-GB" altLang="en-US" sz="1600" baseline="30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for perimeter zones &amp; 1.1 l/s/m</a:t>
            </a:r>
            <a:r>
              <a:rPr lang="en-GB" altLang="en-US" sz="1600" baseline="30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for core zones</a:t>
            </a:r>
            <a:r>
              <a:rPr lang="en-GB" altLang="en-US" sz="18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0EF36-FFC5-194C-92A5-7465CA40A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Active Chilled Beam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DF7EEED-E4FA-954F-A56A-9E840313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1" y="4295195"/>
            <a:ext cx="7726679" cy="242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1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0EF36-FFC5-194C-92A5-7465CA40A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10810847" cy="523194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Passive Chilled Beam (common to both radiant &amp; convective)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3424F17-02BD-C240-8498-2C2E3FC58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/>
          <a:stretch/>
        </p:blipFill>
        <p:spPr bwMode="auto">
          <a:xfrm>
            <a:off x="2232661" y="4339003"/>
            <a:ext cx="7726679" cy="238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EFDF206D-CFA1-6242-A1F1-B3E9112A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5" y="1517904"/>
            <a:ext cx="11417643" cy="28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Two passive chilled beam systems modelled:  5% radiant proportion, 35% radiant proportion.</a:t>
            </a:r>
          </a:p>
          <a:p>
            <a:pPr>
              <a:spcBef>
                <a:spcPts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To compensate for lower resultant temperatures, room thermostat cooling setpoint increased by 1°C for the 35% system.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Dedicated high efficiency chiller supplies 15°C water to chilled beams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Incorporates “Free Cooling” circuit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When outdoor conditions permit, chiller can turn off.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During other times, free cooling runs in conjunction with chiller to further reduce energy usage.</a:t>
            </a: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Variable pump speed to ensure chilled water return is 3K higher than the supply.</a:t>
            </a: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GB" altLang="en-US" sz="1600" i="1" dirty="0">
                <a:latin typeface="Arial" panose="020B0604020202020204" pitchFamily="34" charset="0"/>
              </a:rPr>
              <a:t>(continued next slide)</a:t>
            </a:r>
            <a:endParaRPr lang="en-GB" altLang="en-US" sz="18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519CCA48-A3DD-4F4B-82F3-02226E41D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1" y="4295047"/>
            <a:ext cx="7726679" cy="242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EFDF206D-CFA1-6242-A1F1-B3E9112A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5" y="1517904"/>
            <a:ext cx="11417643" cy="263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altLang="en-US" sz="1600" i="1" dirty="0">
                <a:latin typeface="Arial" panose="020B0604020202020204" pitchFamily="34" charset="0"/>
              </a:rPr>
              <a:t>(continued from previous slide)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DX cooling coil provides conditioned air at 16°C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Dehumidifies supply air to control latent gains within the space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GB" altLang="en-US" sz="1600" dirty="0">
                <a:latin typeface="Arial" panose="020B0604020202020204" pitchFamily="34" charset="0"/>
              </a:rPr>
              <a:t>Maintains dew point at 1.0°C lower than chilled water flow temperature onto beams.</a:t>
            </a: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DX heating coil provides the conditioned air at 16°C, supplies reheat during dehumidification.</a:t>
            </a: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AHU based on a total SFP of 1.8 W/l/s, includes heat recovery at 75% efficiency. </a:t>
            </a:r>
          </a:p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Fresh air flow rate = 2.2 l/s/m</a:t>
            </a:r>
            <a:r>
              <a:rPr lang="en-GB" altLang="en-US" sz="1600" baseline="30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for perimeter zones &amp; 1.1 l/s/m</a:t>
            </a:r>
            <a:r>
              <a:rPr lang="en-GB" altLang="en-US" sz="1600" baseline="30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for core zones</a:t>
            </a:r>
            <a:r>
              <a:rPr lang="en-GB" alt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0EF36-FFC5-194C-92A5-7465CA40A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10810847" cy="523194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Passive Chilled Beam (common to both radiant &amp; convective)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</p:spTree>
    <p:extLst>
      <p:ext uri="{BB962C8B-B14F-4D97-AF65-F5344CB8AC3E}">
        <p14:creationId xmlns:p14="http://schemas.microsoft.com/office/powerpoint/2010/main" val="112819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1F4B411B-12EF-7448-BB71-0E0485BA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4" y="1517904"/>
            <a:ext cx="10953231" cy="28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High efficiency chiller supplies chilled water at 6°C to cooling coil with nominal return temperature of 12°C.</a:t>
            </a:r>
          </a:p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VAV system based on a total SFP of 1.8 W/l/s, heat recovery at 75% efficiency, provides air to zones to meet heating &amp; cooling demands.</a:t>
            </a:r>
          </a:p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Fresh air flow rates: 2.2 l/s/m</a:t>
            </a:r>
            <a:r>
              <a:rPr lang="en-GB" altLang="en-US" sz="1600" baseline="30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for perimeter zones, 1.1 l/s/m</a:t>
            </a:r>
            <a:r>
              <a:rPr lang="en-GB" altLang="en-US" sz="1600" baseline="30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for core zones.</a:t>
            </a:r>
          </a:p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Zone dampers configured to control air flow based on zone temperature requirements.</a:t>
            </a:r>
          </a:p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Supply fan controlled to maintain a constant static pressure.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62BD7-3335-DB4A-A012-BEE01E664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Traditional VAV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A63ACD3-885E-0442-AFF4-693C6848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60" y="3761706"/>
            <a:ext cx="7040880" cy="28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97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E4D0DF3F-0579-6740-8898-E3A2DEEA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00" y="3538040"/>
            <a:ext cx="6783272" cy="309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F4B411B-12EF-7448-BB71-0E0485BA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4" y="1517904"/>
            <a:ext cx="106188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High efficiency chiller supplies chilled water at 6°C to cooling coils with nominal return temperature of 12°C.</a:t>
            </a:r>
          </a:p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VAV system based on a total SFP of 1.8 W/l/s, heat recovery at 75% efficiency, provides air to zones based on heating &amp; cooling demand.</a:t>
            </a:r>
          </a:p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Fresh air flow rates: 2.2 l/s/m</a:t>
            </a:r>
            <a:r>
              <a:rPr lang="en-GB" altLang="en-US" sz="1600" baseline="30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for perimeter zones, 1.1 l/s/m</a:t>
            </a:r>
            <a:r>
              <a:rPr lang="en-GB" altLang="en-US" sz="1600" baseline="30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for core zones.</a:t>
            </a:r>
          </a:p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Zone dampers configured to control air flow based on zone temperature requirements and CO</a:t>
            </a:r>
            <a:r>
              <a:rPr lang="en-GB" altLang="en-US" sz="1600" baseline="-25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levels.</a:t>
            </a:r>
          </a:p>
          <a:p>
            <a:pPr>
              <a:spcBef>
                <a:spcPct val="0"/>
              </a:spcBef>
              <a:spcAft>
                <a:spcPts val="900"/>
              </a:spcAft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Supply &amp; return fans controlled to give “static pressure reset” as described in ASHRAE 90.1.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62BD7-3335-DB4A-A012-BEE01E664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Modern VAV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</p:spTree>
    <p:extLst>
      <p:ext uri="{BB962C8B-B14F-4D97-AF65-F5344CB8AC3E}">
        <p14:creationId xmlns:p14="http://schemas.microsoft.com/office/powerpoint/2010/main" val="402670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1F4B411B-12EF-7448-BB71-0E0485BA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4" y="1673352"/>
            <a:ext cx="106188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Passive chilled (65% convective / 35% radiant absorption) beam air side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Evaporative cooling of exhaust air before heat recovery.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6823-C3CC-414F-8ADB-F3C5BB156D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6084237" cy="523194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Frenger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Radiant Chilled Beam (A)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12FAFC9-10BE-534B-AFF8-6A5FE22A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44" y="3098781"/>
            <a:ext cx="7745349" cy="288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FF9C1FAE-3D37-B24D-960E-0F1C463D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74" y="6330049"/>
            <a:ext cx="18526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85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CFBDF007-79C5-0D41-96DE-3B7D1998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2" y="2820451"/>
            <a:ext cx="10052956" cy="328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F4B411B-12EF-7448-BB71-0E0485BA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4" y="1673352"/>
            <a:ext cx="106188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Passive chilled (65% convective / 35% radiant absorption) beam air side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Evaporative cooling and sensible heat recovery on fresh air.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B49BA-97B8-7A4A-AEB6-C303AB059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985383" cy="523194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Frenger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Radiant Chilled Beam (B)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EB8CF63B-522F-AC4A-A36E-4D2A49520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74" y="6330049"/>
            <a:ext cx="18526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26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B49BA-97B8-7A4A-AEB6-C303AB059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5985383" cy="52319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Analysis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EB8CF63B-522F-AC4A-A36E-4D2A49520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74" y="6330049"/>
            <a:ext cx="18526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3F053A-47D1-6643-B32F-078B3B8D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26257"/>
              </p:ext>
            </p:extLst>
          </p:nvPr>
        </p:nvGraphicFramePr>
        <p:xfrm>
          <a:off x="1519561" y="1546217"/>
          <a:ext cx="9367061" cy="1787751"/>
        </p:xfrm>
        <a:graphic>
          <a:graphicData uri="http://schemas.openxmlformats.org/drawingml/2006/table">
            <a:tbl>
              <a:tblPr/>
              <a:tblGrid>
                <a:gridCol w="484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Heating (kWh)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Cooling (kWh)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Auxiliary (kWh)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 (kWh)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VAV </a:t>
                      </a:r>
                      <a:r>
                        <a:rPr kumimoji="0" lang="en-GB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fancoil</a:t>
                      </a:r>
                      <a:endParaRPr kumimoji="0" lang="en-GB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84,504.39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541,862.09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252,238.47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878,604.95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Active beam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84,468.56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529,660.69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203,059.41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817,188.66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Passive Beam  (95% Convective / 5% Radiant absorption)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87,021.97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509,811.69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206,553.40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803,387.06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Frenger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“Radiant” Passive Beam 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(65% Convective / 35% Radiant absorption)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86,836.56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454,034.25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203,257.08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744,127.89</a:t>
                      </a:r>
                      <a:endParaRPr kumimoji="0" lang="en-GB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Traditional VAV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365,106.69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663,804.59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389,736.06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1,418,647.34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Modern VAV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86,167.17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609,406.33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276,391.29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971,964.79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D15B635-5BCB-FF4D-8F4C-D95F4F483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38548"/>
              </p:ext>
            </p:extLst>
          </p:nvPr>
        </p:nvGraphicFramePr>
        <p:xfrm>
          <a:off x="1519559" y="5467697"/>
          <a:ext cx="9367061" cy="480728"/>
        </p:xfrm>
        <a:graphic>
          <a:graphicData uri="http://schemas.openxmlformats.org/drawingml/2006/table">
            <a:tbl>
              <a:tblPr/>
              <a:tblGrid>
                <a:gridCol w="484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Radiant Chilled Beam (A): Evaporative cooling on exhaust air</a:t>
                      </a:r>
                    </a:p>
                  </a:txBody>
                  <a:tcPr marL="76916" marR="769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88,454.71</a:t>
                      </a:r>
                    </a:p>
                  </a:txBody>
                  <a:tcPr marL="76916" marR="769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411,994.34</a:t>
                      </a:r>
                    </a:p>
                  </a:txBody>
                  <a:tcPr marL="76916" marR="769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209,178.74</a:t>
                      </a:r>
                    </a:p>
                  </a:txBody>
                  <a:tcPr marL="76916" marR="769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709,178.93</a:t>
                      </a:r>
                    </a:p>
                  </a:txBody>
                  <a:tcPr marL="76916" marR="769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Radiant Chilled Beam (B): Evaporative cooling on fresh air</a:t>
                      </a:r>
                    </a:p>
                  </a:txBody>
                  <a:tcPr marL="76916" marR="769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88,319.67</a:t>
                      </a:r>
                    </a:p>
                  </a:txBody>
                  <a:tcPr marL="76916" marR="769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383,777.83</a:t>
                      </a:r>
                    </a:p>
                  </a:txBody>
                  <a:tcPr marL="76916" marR="769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282,394.64</a:t>
                      </a:r>
                    </a:p>
                  </a:txBody>
                  <a:tcPr marL="76916" marR="769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754,491.95</a:t>
                      </a:r>
                    </a:p>
                  </a:txBody>
                  <a:tcPr marL="76916" marR="769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3">
            <a:extLst>
              <a:ext uri="{FF2B5EF4-FFF2-40B4-BE49-F238E27FC236}">
                <a16:creationId xmlns:a16="http://schemas.microsoft.com/office/drawing/2014/main" id="{05E002BE-56D7-D342-A2F6-0C75EE56F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558" y="3528791"/>
            <a:ext cx="93670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panose="020B0604020202020204" pitchFamily="34" charset="0"/>
              </a:rPr>
              <a:t>From the above results the </a:t>
            </a:r>
            <a:r>
              <a:rPr lang="en-GB" altLang="en-US" sz="1400" b="1" dirty="0" err="1">
                <a:latin typeface="Arial" panose="020B0604020202020204" pitchFamily="34" charset="0"/>
              </a:rPr>
              <a:t>Frenger</a:t>
            </a:r>
            <a:r>
              <a:rPr lang="en-GB" altLang="en-US" sz="1400" b="1" dirty="0">
                <a:latin typeface="Arial" panose="020B0604020202020204" pitchFamily="34" charset="0"/>
              </a:rPr>
              <a:t> Radiant passive beam system consumes the least energy.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B369F7-2E96-834D-AEBC-35BC1630B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21982"/>
              </p:ext>
            </p:extLst>
          </p:nvPr>
        </p:nvGraphicFramePr>
        <p:xfrm>
          <a:off x="1519558" y="4087130"/>
          <a:ext cx="9367061" cy="242144"/>
        </p:xfrm>
        <a:graphic>
          <a:graphicData uri="http://schemas.openxmlformats.org/drawingml/2006/table">
            <a:tbl>
              <a:tblPr/>
              <a:tblGrid>
                <a:gridCol w="484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Frenger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“Radiant” Passive Beam </a:t>
                      </a:r>
                      <a:r>
                        <a:rPr kumimoji="0" lang="en-GB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(65% Convective / 35% Radiant absorption)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917" marR="769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86,836.56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917" marR="769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454,034.25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917" marR="769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203,257.08</a:t>
                      </a:r>
                      <a:endParaRPr kumimoji="0" lang="en-GB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917" marR="769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744,127.89</a:t>
                      </a:r>
                      <a:endParaRPr kumimoji="0" lang="en-GB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917" marR="7691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id="{626412C0-4BB7-E347-8E71-FFED579A7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558" y="4570398"/>
            <a:ext cx="9367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anose="020B0604020202020204" pitchFamily="34" charset="0"/>
              </a:rPr>
              <a:t>By applying evaporative cooling on the exhaust air further energy savings can be achieved, however when applied to the fresh air system additional energy would be consumed.</a:t>
            </a:r>
          </a:p>
        </p:txBody>
      </p:sp>
    </p:spTree>
    <p:extLst>
      <p:ext uri="{BB962C8B-B14F-4D97-AF65-F5344CB8AC3E}">
        <p14:creationId xmlns:p14="http://schemas.microsoft.com/office/powerpoint/2010/main" val="223425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406-1E5F-004A-B769-4034965EB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3D Model Creation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1 Shelley Street, Sydney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807EE888-84FF-2F40-BE76-0146F7E0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74" y="6330049"/>
            <a:ext cx="18526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2B7D1-B399-5649-96A4-7BB844107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5950" y="1467644"/>
            <a:ext cx="84201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5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6406-1E5F-004A-B769-4034965EB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3D Model Creation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1 Shelley Street, Sydney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8FBDFE-8CBC-2347-A702-FADBA3607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72" y="1513588"/>
            <a:ext cx="10032876" cy="47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807EE888-84FF-2F40-BE76-0146F7E0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74" y="6330049"/>
            <a:ext cx="18526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5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7C54C-3AE1-6641-A026-AF68E93BE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Daylight Analysis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1 Shelley Street, Sydney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807EE888-84FF-2F40-BE76-0146F7E0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674" y="6330049"/>
            <a:ext cx="18526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C2B01C2C-5806-8046-837B-1E60D8892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19" y="1513588"/>
            <a:ext cx="8424163" cy="473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1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03EE8-19DC-804D-8804-A746D611E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6554152" cy="523194"/>
          </a:xfrm>
        </p:spPr>
        <p:txBody>
          <a:bodyPr/>
          <a:lstStyle/>
          <a:p>
            <a:r>
              <a:rPr lang="en-US" dirty="0"/>
              <a:t>HVAC Systems: Performance Comparison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 Shelley Street, Sydney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F69491F-69CF-6640-8882-422EF7204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844" y="2040152"/>
            <a:ext cx="78343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latin typeface="Arial" panose="020B0604020202020204" pitchFamily="34" charset="0"/>
              </a:rPr>
              <a:t> VAV </a:t>
            </a:r>
            <a:r>
              <a:rPr lang="en-GB" altLang="en-US" sz="1800" dirty="0" err="1">
                <a:latin typeface="Arial" panose="020B0604020202020204" pitchFamily="34" charset="0"/>
              </a:rPr>
              <a:t>fancoil</a:t>
            </a: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latin typeface="Arial" panose="020B0604020202020204" pitchFamily="34" charset="0"/>
              </a:rPr>
              <a:t> Active chilled beam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latin typeface="Arial" panose="020B0604020202020204" pitchFamily="34" charset="0"/>
              </a:rPr>
              <a:t> Passive chilled beam (95% convective / 5% radiant absorption)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latin typeface="Arial" panose="020B0604020202020204" pitchFamily="34" charset="0"/>
              </a:rPr>
              <a:t> Passive “Radiant” chilled beam (65% convective / 35% radiant absorption)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latin typeface="Arial" panose="020B0604020202020204" pitchFamily="34" charset="0"/>
              </a:rPr>
              <a:t> Traditional VAV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>
                <a:latin typeface="Arial" panose="020B0604020202020204" pitchFamily="34" charset="0"/>
              </a:rPr>
              <a:t> Modern VAV (temperature and CO2 control with “static reset”)</a:t>
            </a:r>
          </a:p>
        </p:txBody>
      </p:sp>
    </p:spTree>
    <p:extLst>
      <p:ext uri="{BB962C8B-B14F-4D97-AF65-F5344CB8AC3E}">
        <p14:creationId xmlns:p14="http://schemas.microsoft.com/office/powerpoint/2010/main" val="32938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4522E-E9CA-E042-B699-8884A2545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7702972" cy="52319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Arial" panose="020B0604020202020204" pitchFamily="34" charset="0"/>
              </a:rPr>
              <a:t>Cooling circuit (common to all air side systems)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Systems Setup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3AC9958-7445-934E-BBE8-31FB1BF7E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9863"/>
            <a:ext cx="4052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600" b="1" i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1 Shelly St - Sydney</a:t>
            </a:r>
            <a:endParaRPr lang="en-GB" altLang="en-US" sz="1100" b="1" i="1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81C48F3-4C5D-8D4A-9137-4FF3D566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5" y="1674727"/>
            <a:ext cx="968143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Chiller has a COP of 4 (typical chiller performance based on flow of 6°C and return temp of 12°C).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Addition of Dry Air Cooler for free cooling when available. DAC efficiency = 67%, SFP of fans = 0.4W/l/s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373AC8F-BFCD-6147-B3A7-31AC36BC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00" y="3160781"/>
            <a:ext cx="3300200" cy="286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1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14A733-EB78-CF4E-BCF3-95DB04AA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05" y="3718737"/>
            <a:ext cx="3302854" cy="17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424CF-CD6C-9F4E-B1CD-D0E940A77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8753296" cy="523194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Heating circuit (common to all air side systems)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3AC9958-7445-934E-BBE8-31FB1BF7E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9863"/>
            <a:ext cx="4052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600" b="1" i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1 Shelly St - Sydney</a:t>
            </a:r>
            <a:endParaRPr lang="en-GB" altLang="en-US" sz="1100" b="1" i="1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87C1A9B-5046-4045-A624-EB2D240D1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5" y="1673352"/>
            <a:ext cx="7570788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Boiler has an efficiency of 90% and a flow set point of 65°C.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DHWS also fed from this circuit.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4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4B0540E-725F-C744-A0A8-6E4CE62F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92" y="3723598"/>
            <a:ext cx="3328416" cy="15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5C847918-40A1-4F40-8A4F-71180F7DF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5" y="1673352"/>
            <a:ext cx="7570788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Nominal heating energy input ratio 0.261 (COP = 3.83)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Nominal cooling energy input ratio 0.307 (COP = 3.26)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(Performance taken from typical Mitsubishi VRF heat recovery unit)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B3C8A-C6CC-C142-834C-7967C06DE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09" y="944450"/>
            <a:ext cx="7146918" cy="523194"/>
          </a:xfrm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DX circuit - common to all air side systems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3AC9958-7445-934E-BBE8-31FB1BF7E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9863"/>
            <a:ext cx="4052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GB" altLang="en-US" sz="1600" b="1" i="1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1 Shelly St - Sydney</a:t>
            </a:r>
            <a:endParaRPr lang="en-GB" altLang="en-US" sz="1100" b="1" i="1" dirty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7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840BFDC-1863-D74E-BDF2-38E83AF6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58" y="4209405"/>
            <a:ext cx="5321808" cy="193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EFDF206D-CFA1-6242-A1F1-B3E9112A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5" y="1673352"/>
            <a:ext cx="11417643" cy="276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A high efficiency chiller supplies chilled water at 6°C to the fan coils with a nominal return temperature of 12°C.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An air source heat pump supplies heating and cooling to the DX coils in the AHU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AHU based on total SFP of 1.8 W/l/s, includes heat recovery at 75% efficiency, provides air to the fan coil units at 14°C.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The fresh air flow rate is 2.2 l/s/m</a:t>
            </a:r>
            <a:r>
              <a:rPr lang="en-GB" altLang="en-US" sz="1600" baseline="30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for perimeter zones and 1.1 l/s/m</a:t>
            </a:r>
            <a:r>
              <a:rPr lang="en-GB" altLang="en-US" sz="1600" baseline="30000" dirty="0">
                <a:latin typeface="Arial" panose="020B0604020202020204" pitchFamily="34" charset="0"/>
              </a:rPr>
              <a:t>2</a:t>
            </a:r>
            <a:r>
              <a:rPr lang="en-GB" altLang="en-US" sz="1600" dirty="0">
                <a:latin typeface="Arial" panose="020B0604020202020204" pitchFamily="34" charset="0"/>
              </a:rPr>
              <a:t> for core zones.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The fan coil units include EC motors and VAV control and have an SFP of 0.25 W/l/s.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The fan coil units have a minimum flow turndown to 60% of the maximum flow rate.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0EF36-FFC5-194C-92A5-7465CA40A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VAV </a:t>
            </a:r>
            <a:r>
              <a:rPr lang="en-GB" altLang="en-US" dirty="0" err="1">
                <a:latin typeface="Arial" panose="020B0604020202020204" pitchFamily="34" charset="0"/>
              </a:rPr>
              <a:t>fancoil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07012-C3CE-A645-9B3A-BBFA56BF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Systems Setup</a:t>
            </a:r>
          </a:p>
        </p:txBody>
      </p:sp>
    </p:spTree>
    <p:extLst>
      <p:ext uri="{BB962C8B-B14F-4D97-AF65-F5344CB8AC3E}">
        <p14:creationId xmlns:p14="http://schemas.microsoft.com/office/powerpoint/2010/main" val="3156882594"/>
      </p:ext>
    </p:extLst>
  </p:cSld>
  <p:clrMapOvr>
    <a:masterClrMapping/>
  </p:clrMapOvr>
</p:sld>
</file>

<file path=ppt/theme/theme1.xml><?xml version="1.0" encoding="utf-8"?>
<a:theme xmlns:a="http://schemas.openxmlformats.org/drawingml/2006/main" name="EDS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1274</Words>
  <Application>Microsoft Macintosh PowerPoint</Application>
  <PresentationFormat>Widescreen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Damascus</vt:lpstr>
      <vt:lpstr>Times New Roman</vt:lpstr>
      <vt:lpstr>EDSL</vt:lpstr>
      <vt:lpstr>PowerPoint Presentation</vt:lpstr>
      <vt:lpstr>1 Shelley Street, Sydney </vt:lpstr>
      <vt:lpstr>1 Shelley Street, Sydney </vt:lpstr>
      <vt:lpstr>1 Shelley Street, Sydney</vt:lpstr>
      <vt:lpstr>1 Shelley Street, Sydney</vt:lpstr>
      <vt:lpstr>Systems Setup</vt:lpstr>
      <vt:lpstr>Systems Setup</vt:lpstr>
      <vt:lpstr>Systems Setup</vt:lpstr>
      <vt:lpstr>Systems Setup</vt:lpstr>
      <vt:lpstr>Systems Setup</vt:lpstr>
      <vt:lpstr>Systems Setup</vt:lpstr>
      <vt:lpstr>Systems Setup</vt:lpstr>
      <vt:lpstr>Systems Setup</vt:lpstr>
      <vt:lpstr>Systems Setup</vt:lpstr>
      <vt:lpstr>Systems Setup</vt:lpstr>
      <vt:lpstr>Systems Setup</vt:lpstr>
      <vt:lpstr>Systems Setup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Brannon</dc:creator>
  <cp:lastModifiedBy>Robert Yori</cp:lastModifiedBy>
  <cp:revision>177</cp:revision>
  <dcterms:created xsi:type="dcterms:W3CDTF">2017-04-28T15:37:46Z</dcterms:created>
  <dcterms:modified xsi:type="dcterms:W3CDTF">2018-08-29T22:07:51Z</dcterms:modified>
</cp:coreProperties>
</file>