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22"/>
  </p:notesMasterIdLst>
  <p:sldIdLst>
    <p:sldId id="342" r:id="rId2"/>
    <p:sldId id="344" r:id="rId3"/>
    <p:sldId id="367" r:id="rId4"/>
    <p:sldId id="368" r:id="rId5"/>
    <p:sldId id="369" r:id="rId6"/>
    <p:sldId id="372" r:id="rId7"/>
    <p:sldId id="378" r:id="rId8"/>
    <p:sldId id="379" r:id="rId9"/>
    <p:sldId id="380" r:id="rId10"/>
    <p:sldId id="371" r:id="rId11"/>
    <p:sldId id="381" r:id="rId12"/>
    <p:sldId id="382" r:id="rId13"/>
    <p:sldId id="383" r:id="rId14"/>
    <p:sldId id="384" r:id="rId15"/>
    <p:sldId id="375" r:id="rId16"/>
    <p:sldId id="385" r:id="rId17"/>
    <p:sldId id="386" r:id="rId18"/>
    <p:sldId id="387" r:id="rId19"/>
    <p:sldId id="388" r:id="rId20"/>
    <p:sldId id="3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F"/>
    <a:srgbClr val="E300FF"/>
    <a:srgbClr val="E4E4E3"/>
    <a:srgbClr val="767B7F"/>
    <a:srgbClr val="818284"/>
    <a:srgbClr val="CDCDCD"/>
    <a:srgbClr val="6F7573"/>
    <a:srgbClr val="ED1B24"/>
    <a:srgbClr val="818286"/>
    <a:srgbClr val="75B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7" autoAdjust="0"/>
    <p:restoredTop sz="86404" autoAdjust="0"/>
  </p:normalViewPr>
  <p:slideViewPr>
    <p:cSldViewPr snapToGrid="0">
      <p:cViewPr varScale="1">
        <p:scale>
          <a:sx n="105" d="100"/>
          <a:sy n="105" d="100"/>
        </p:scale>
        <p:origin x="-8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F3CC2-10E3-47F3-8E0C-8344B1F56752}"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8061-E83F-44E6-80AE-B217B65F1ABB}" type="slidenum">
              <a:rPr lang="en-US" smtClean="0"/>
              <a:t>‹#›</a:t>
            </a:fld>
            <a:endParaRPr lang="en-US"/>
          </a:p>
        </p:txBody>
      </p:sp>
    </p:spTree>
    <p:extLst>
      <p:ext uri="{BB962C8B-B14F-4D97-AF65-F5344CB8AC3E}">
        <p14:creationId xmlns:p14="http://schemas.microsoft.com/office/powerpoint/2010/main" val="123698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95F60C-BC5D-4D49-BCDC-4121E236B3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19" y="835070"/>
            <a:ext cx="11795760" cy="3117198"/>
          </a:xfrm>
          <a:prstGeom prst="rect">
            <a:avLst/>
          </a:prstGeom>
        </p:spPr>
      </p:pic>
      <p:sp>
        <p:nvSpPr>
          <p:cNvPr id="6" name="Text Placeholder 5">
            <a:extLst>
              <a:ext uri="{FF2B5EF4-FFF2-40B4-BE49-F238E27FC236}">
                <a16:creationId xmlns:a16="http://schemas.microsoft.com/office/drawing/2014/main" xmlns="" id="{C3768905-1FC1-3D4E-B854-4CD23F331015}"/>
              </a:ext>
            </a:extLst>
          </p:cNvPr>
          <p:cNvSpPr>
            <a:spLocks noGrp="1"/>
          </p:cNvSpPr>
          <p:nvPr>
            <p:ph type="body" sz="quarter" idx="10" hasCustomPrompt="1"/>
          </p:nvPr>
        </p:nvSpPr>
        <p:spPr>
          <a:xfrm>
            <a:off x="1035050" y="4873752"/>
            <a:ext cx="10121900" cy="1246257"/>
          </a:xfrm>
          <a:prstGeom prst="rect">
            <a:avLst/>
          </a:prstGeom>
        </p:spPr>
        <p:txBody>
          <a:bodyPr anchor="t" anchorCtr="1"/>
          <a:lstStyle>
            <a:lvl1pPr marL="0" indent="0" algn="ctr">
              <a:buNone/>
              <a:defRPr sz="4400" b="0" i="0" baseline="0">
                <a:latin typeface="Calibri Light" panose="020F0302020204030204" pitchFamily="34" charset="0"/>
                <a:cs typeface="Calibri Light" panose="020F0302020204030204" pitchFamily="34" charset="0"/>
              </a:defRPr>
            </a:lvl1pPr>
            <a:lvl2pPr marL="457200" indent="0" algn="ctr">
              <a:buNone/>
              <a:defRPr/>
            </a:lvl2pPr>
          </a:lstStyle>
          <a:p>
            <a:pPr lvl="0"/>
            <a:r>
              <a:rPr lang="en-US" dirty="0"/>
              <a:t>Presentation Title</a:t>
            </a:r>
          </a:p>
          <a:p>
            <a:pPr lvl="1"/>
            <a:endParaRPr lang="en-US" dirty="0"/>
          </a:p>
        </p:txBody>
      </p:sp>
      <p:sp>
        <p:nvSpPr>
          <p:cNvPr id="5" name="Shape 66">
            <a:extLst>
              <a:ext uri="{FF2B5EF4-FFF2-40B4-BE49-F238E27FC236}">
                <a16:creationId xmlns:a16="http://schemas.microsoft.com/office/drawing/2014/main" xmlns="" id="{A8498160-9FC8-A749-8DBB-1B99CF66B759}"/>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dirty="0">
                <a:solidFill>
                  <a:srgbClr val="767B7F"/>
                </a:solidFill>
                <a:latin typeface="Century Gothic" panose="020B0502020202020204" pitchFamily="34" charset="0"/>
                <a:cs typeface="Damascus" pitchFamily="2" charset="-78"/>
              </a:rPr>
              <a:t>FAST  AND  ROBUST  BUILDING  SIMULATION  SOFTWARE</a:t>
            </a:r>
            <a:endParaRPr lang="en" sz="2400" spc="200" dirty="0">
              <a:solidFill>
                <a:srgbClr val="767B7F"/>
              </a:solidFill>
              <a:latin typeface="Century Gothic" panose="020B0502020202020204" pitchFamily="34" charset="0"/>
              <a:cs typeface="Damascus" pitchFamily="2" charset="-78"/>
            </a:endParaRPr>
          </a:p>
        </p:txBody>
      </p:sp>
    </p:spTree>
    <p:extLst>
      <p:ext uri="{BB962C8B-B14F-4D97-AF65-F5344CB8AC3E}">
        <p14:creationId xmlns:p14="http://schemas.microsoft.com/office/powerpoint/2010/main" val="423092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amp; Subtitle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4" name="Text Placeholder 14">
            <a:extLst>
              <a:ext uri="{FF2B5EF4-FFF2-40B4-BE49-F238E27FC236}">
                <a16:creationId xmlns:a16="http://schemas.microsoft.com/office/drawing/2014/main" xmlns="" id="{98FE1D98-6AA3-724D-B188-D376F8599F14}"/>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pic>
        <p:nvPicPr>
          <p:cNvPr id="6" name="Picture 5">
            <a:extLst>
              <a:ext uri="{FF2B5EF4-FFF2-40B4-BE49-F238E27FC236}">
                <a16:creationId xmlns:a16="http://schemas.microsoft.com/office/drawing/2014/main" xmlns="" id="{143837A5-C18D-ED42-8A04-D641887801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7106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amp; Subtitle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4" name="Text Placeholder 14">
            <a:extLst>
              <a:ext uri="{FF2B5EF4-FFF2-40B4-BE49-F238E27FC236}">
                <a16:creationId xmlns:a16="http://schemas.microsoft.com/office/drawing/2014/main" xmlns="" id="{22F329DB-FE75-FE49-808A-26FC1315E1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pic>
        <p:nvPicPr>
          <p:cNvPr id="6" name="Picture 5">
            <a:extLst>
              <a:ext uri="{FF2B5EF4-FFF2-40B4-BE49-F238E27FC236}">
                <a16:creationId xmlns:a16="http://schemas.microsoft.com/office/drawing/2014/main" xmlns="" id="{24D9DC9E-E4C3-0740-A5CA-7C38506846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53446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amp; Subtitle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sp>
        <p:nvSpPr>
          <p:cNvPr id="4" name="Text Placeholder 14">
            <a:extLst>
              <a:ext uri="{FF2B5EF4-FFF2-40B4-BE49-F238E27FC236}">
                <a16:creationId xmlns:a16="http://schemas.microsoft.com/office/drawing/2014/main" xmlns="" id="{07B44F2B-A050-634F-9B13-758AE9C07075}"/>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solidFill>
                  <a:schemeClr val="bg1"/>
                </a:solidFill>
              </a:defRPr>
            </a:lvl1pPr>
          </a:lstStyle>
          <a:p>
            <a:pPr lvl="0"/>
            <a:r>
              <a:rPr lang="en-US" dirty="0"/>
              <a:t>Edit Master text styles</a:t>
            </a:r>
          </a:p>
        </p:txBody>
      </p:sp>
      <p:pic>
        <p:nvPicPr>
          <p:cNvPr id="6" name="Picture 5">
            <a:extLst>
              <a:ext uri="{FF2B5EF4-FFF2-40B4-BE49-F238E27FC236}">
                <a16:creationId xmlns:a16="http://schemas.microsoft.com/office/drawing/2014/main" xmlns="" id="{FFCD1994-1605-0B4B-8F36-9DECBFA059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174499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ly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pic>
        <p:nvPicPr>
          <p:cNvPr id="4" name="Picture 3">
            <a:extLst>
              <a:ext uri="{FF2B5EF4-FFF2-40B4-BE49-F238E27FC236}">
                <a16:creationId xmlns:a16="http://schemas.microsoft.com/office/drawing/2014/main" xmlns="" id="{F1B32AC4-B07D-0045-B57A-72EF54796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209930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ly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pic>
        <p:nvPicPr>
          <p:cNvPr id="4" name="Picture 3">
            <a:extLst>
              <a:ext uri="{FF2B5EF4-FFF2-40B4-BE49-F238E27FC236}">
                <a16:creationId xmlns:a16="http://schemas.microsoft.com/office/drawing/2014/main" xmlns="" id="{02625FE6-5B8E-0343-974F-C52BAE4EF1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77648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ly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pic>
        <p:nvPicPr>
          <p:cNvPr id="4" name="Picture 3">
            <a:extLst>
              <a:ext uri="{FF2B5EF4-FFF2-40B4-BE49-F238E27FC236}">
                <a16:creationId xmlns:a16="http://schemas.microsoft.com/office/drawing/2014/main" xmlns="" id="{F6E34A9B-1707-4A4A-B633-C9280CD23F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spTree>
    <p:extLst>
      <p:ext uri="{BB962C8B-B14F-4D97-AF65-F5344CB8AC3E}">
        <p14:creationId xmlns:p14="http://schemas.microsoft.com/office/powerpoint/2010/main" val="335759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 white backgrou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Tree>
    <p:extLst>
      <p:ext uri="{BB962C8B-B14F-4D97-AF65-F5344CB8AC3E}">
        <p14:creationId xmlns:p14="http://schemas.microsoft.com/office/powerpoint/2010/main" val="107389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light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Tree>
    <p:extLst>
      <p:ext uri="{BB962C8B-B14F-4D97-AF65-F5344CB8AC3E}">
        <p14:creationId xmlns:p14="http://schemas.microsoft.com/office/powerpoint/2010/main" val="302783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dark grey background">
    <p:bg>
      <p:bgPr>
        <a:solidFill>
          <a:srgbClr val="767B7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lvl1pPr>
              <a:defRPr baseline="0">
                <a:solidFill>
                  <a:schemeClr val="bg1"/>
                </a:solidFill>
              </a:defRPr>
            </a:lvl1pPr>
          </a:lstStyle>
          <a:p>
            <a:fld id="{CC8C4AC8-C63D-8341-B154-E933463B21CA}" type="slidenum">
              <a:rPr lang="en-US" smtClean="0"/>
              <a:pPr/>
              <a:t>‹#›</a:t>
            </a:fld>
            <a:endParaRPr lang="en-US" dirty="0"/>
          </a:p>
        </p:txBody>
      </p:sp>
    </p:spTree>
    <p:extLst>
      <p:ext uri="{BB962C8B-B14F-4D97-AF65-F5344CB8AC3E}">
        <p14:creationId xmlns:p14="http://schemas.microsoft.com/office/powerpoint/2010/main" val="85468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grey background">
    <p:bg>
      <p:bgPr>
        <a:solidFill>
          <a:srgbClr val="E4E4E3"/>
        </a:solidFill>
        <a:effectLst/>
      </p:bgPr>
    </p:bg>
    <p:spTree>
      <p:nvGrpSpPr>
        <p:cNvPr id="1" name=""/>
        <p:cNvGrpSpPr/>
        <p:nvPr/>
      </p:nvGrpSpPr>
      <p:grpSpPr>
        <a:xfrm>
          <a:off x="0" y="0"/>
          <a:ext cx="0" cy="0"/>
          <a:chOff x="0" y="0"/>
          <a:chExt cx="0" cy="0"/>
        </a:xfrm>
      </p:grpSpPr>
      <p:sp>
        <p:nvSpPr>
          <p:cNvPr id="5" name="Shape 66">
            <a:extLst>
              <a:ext uri="{FF2B5EF4-FFF2-40B4-BE49-F238E27FC236}">
                <a16:creationId xmlns:a16="http://schemas.microsoft.com/office/drawing/2014/main" xmlns="" id="{57F0060D-64AF-2341-9DCB-592C72E3FC49}"/>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dirty="0">
                <a:solidFill>
                  <a:srgbClr val="6F7573"/>
                </a:solidFill>
                <a:latin typeface="Century Gothic" panose="020B0502020202020204" pitchFamily="34" charset="0"/>
                <a:cs typeface="Damascus" pitchFamily="2" charset="-78"/>
              </a:rPr>
              <a:t>FAST  AND  ROBUST  BUILDING  SIMULATION  SOFTWARE</a:t>
            </a:r>
            <a:endParaRPr lang="en" sz="2400" spc="200" dirty="0">
              <a:solidFill>
                <a:srgbClr val="6F7573"/>
              </a:solidFill>
              <a:latin typeface="Century Gothic" panose="020B0502020202020204" pitchFamily="34" charset="0"/>
              <a:cs typeface="Damascus" pitchFamily="2" charset="-78"/>
            </a:endParaRPr>
          </a:p>
        </p:txBody>
      </p:sp>
      <p:pic>
        <p:nvPicPr>
          <p:cNvPr id="8" name="Picture 7">
            <a:extLst>
              <a:ext uri="{FF2B5EF4-FFF2-40B4-BE49-F238E27FC236}">
                <a16:creationId xmlns:a16="http://schemas.microsoft.com/office/drawing/2014/main" xmlns="" id="{343BA503-3A7D-5446-8D4C-8EF33E5474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19" y="835070"/>
            <a:ext cx="11795760" cy="3117198"/>
          </a:xfrm>
          <a:prstGeom prst="rect">
            <a:avLst/>
          </a:prstGeom>
        </p:spPr>
      </p:pic>
      <p:sp>
        <p:nvSpPr>
          <p:cNvPr id="7" name="Text Placeholder 5">
            <a:extLst>
              <a:ext uri="{FF2B5EF4-FFF2-40B4-BE49-F238E27FC236}">
                <a16:creationId xmlns:a16="http://schemas.microsoft.com/office/drawing/2014/main" xmlns="" id="{5622A488-CF6A-9A49-8F64-8C6E00E95E19}"/>
              </a:ext>
            </a:extLst>
          </p:cNvPr>
          <p:cNvSpPr>
            <a:spLocks noGrp="1"/>
          </p:cNvSpPr>
          <p:nvPr>
            <p:ph type="body" sz="quarter" idx="10" hasCustomPrompt="1"/>
          </p:nvPr>
        </p:nvSpPr>
        <p:spPr>
          <a:xfrm>
            <a:off x="1035050" y="4873752"/>
            <a:ext cx="10121900" cy="1246257"/>
          </a:xfrm>
          <a:prstGeom prst="rect">
            <a:avLst/>
          </a:prstGeom>
        </p:spPr>
        <p:txBody>
          <a:bodyPr anchor="t" anchorCtr="1"/>
          <a:lstStyle>
            <a:lvl1pPr marL="0" indent="0" algn="ctr">
              <a:buNone/>
              <a:defRPr sz="4400" b="0" i="0" baseline="0">
                <a:latin typeface="Calibri Light" panose="020F0302020204030204" pitchFamily="34" charset="0"/>
                <a:cs typeface="Calibri Light" panose="020F0302020204030204" pitchFamily="34" charset="0"/>
              </a:defRPr>
            </a:lvl1pPr>
            <a:lvl2pPr marL="457200" indent="0" algn="ctr">
              <a:buNone/>
              <a:defRPr/>
            </a:lvl2pPr>
          </a:lstStyle>
          <a:p>
            <a:pPr lvl="0"/>
            <a:r>
              <a:rPr lang="en-US" dirty="0"/>
              <a:t>Presentation Title</a:t>
            </a:r>
          </a:p>
          <a:p>
            <a:pPr lvl="1"/>
            <a:endParaRPr lang="en-US" dirty="0"/>
          </a:p>
        </p:txBody>
      </p:sp>
    </p:spTree>
    <p:extLst>
      <p:ext uri="{BB962C8B-B14F-4D97-AF65-F5344CB8AC3E}">
        <p14:creationId xmlns:p14="http://schemas.microsoft.com/office/powerpoint/2010/main" val="367840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grey background">
    <p:bg>
      <p:bgPr>
        <a:solidFill>
          <a:srgbClr val="767B7F"/>
        </a:solidFill>
        <a:effectLst/>
      </p:bgPr>
    </p:bg>
    <p:spTree>
      <p:nvGrpSpPr>
        <p:cNvPr id="1" name=""/>
        <p:cNvGrpSpPr/>
        <p:nvPr/>
      </p:nvGrpSpPr>
      <p:grpSpPr>
        <a:xfrm>
          <a:off x="0" y="0"/>
          <a:ext cx="0" cy="0"/>
          <a:chOff x="0" y="0"/>
          <a:chExt cx="0" cy="0"/>
        </a:xfrm>
      </p:grpSpPr>
      <p:sp>
        <p:nvSpPr>
          <p:cNvPr id="5" name="Shape 66">
            <a:extLst>
              <a:ext uri="{FF2B5EF4-FFF2-40B4-BE49-F238E27FC236}">
                <a16:creationId xmlns:a16="http://schemas.microsoft.com/office/drawing/2014/main" xmlns="" id="{35CF97D8-CCE9-5343-9C31-F2946F58F192}"/>
              </a:ext>
            </a:extLst>
          </p:cNvPr>
          <p:cNvSpPr txBox="1">
            <a:spLocks/>
          </p:cNvSpPr>
          <p:nvPr userDrawn="1"/>
        </p:nvSpPr>
        <p:spPr>
          <a:xfrm>
            <a:off x="456925" y="3945451"/>
            <a:ext cx="11278149" cy="639249"/>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buSzPct val="110000"/>
            </a:pPr>
            <a:r>
              <a:rPr lang="en-GB" sz="2400" spc="200" baseline="0" dirty="0">
                <a:solidFill>
                  <a:srgbClr val="E4E4E3"/>
                </a:solidFill>
                <a:latin typeface="Century Gothic" panose="020B0502020202020204" pitchFamily="34" charset="0"/>
                <a:cs typeface="Damascus" pitchFamily="2" charset="-78"/>
              </a:rPr>
              <a:t>FAST  AND  ROBUST  BUILDING  SIMULATION  SOFTWARE</a:t>
            </a:r>
            <a:endParaRPr lang="en" sz="2400" spc="200" baseline="0" dirty="0">
              <a:solidFill>
                <a:srgbClr val="E4E4E3"/>
              </a:solidFill>
              <a:latin typeface="Century Gothic" panose="020B0502020202020204" pitchFamily="34" charset="0"/>
              <a:cs typeface="Damascus" pitchFamily="2" charset="-78"/>
            </a:endParaRPr>
          </a:p>
        </p:txBody>
      </p:sp>
      <p:pic>
        <p:nvPicPr>
          <p:cNvPr id="8" name="Picture 7">
            <a:extLst>
              <a:ext uri="{FF2B5EF4-FFF2-40B4-BE49-F238E27FC236}">
                <a16:creationId xmlns:a16="http://schemas.microsoft.com/office/drawing/2014/main" xmlns="" id="{A680FAD7-2599-7643-B352-252F3DEA29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19" y="835070"/>
            <a:ext cx="11795760" cy="3117198"/>
          </a:xfrm>
          <a:prstGeom prst="rect">
            <a:avLst/>
          </a:prstGeom>
        </p:spPr>
      </p:pic>
      <p:sp>
        <p:nvSpPr>
          <p:cNvPr id="7" name="Text Placeholder 5">
            <a:extLst>
              <a:ext uri="{FF2B5EF4-FFF2-40B4-BE49-F238E27FC236}">
                <a16:creationId xmlns:a16="http://schemas.microsoft.com/office/drawing/2014/main" xmlns="" id="{4BCA2989-7BC9-8A45-9C0B-D04D5D8A2242}"/>
              </a:ext>
            </a:extLst>
          </p:cNvPr>
          <p:cNvSpPr>
            <a:spLocks noGrp="1"/>
          </p:cNvSpPr>
          <p:nvPr>
            <p:ph type="body" sz="quarter" idx="10" hasCustomPrompt="1"/>
          </p:nvPr>
        </p:nvSpPr>
        <p:spPr>
          <a:xfrm>
            <a:off x="1035050" y="4873752"/>
            <a:ext cx="10121900" cy="1246257"/>
          </a:xfrm>
          <a:prstGeom prst="rect">
            <a:avLst/>
          </a:prstGeom>
        </p:spPr>
        <p:txBody>
          <a:bodyPr anchor="t" anchorCtr="1"/>
          <a:lstStyle>
            <a:lvl1pPr marL="0" indent="0" algn="ctr">
              <a:buNone/>
              <a:defRPr sz="4400" b="0" i="0" baseline="0">
                <a:solidFill>
                  <a:schemeClr val="bg1"/>
                </a:solidFill>
                <a:latin typeface="Calibri Light" panose="020F0302020204030204" pitchFamily="34" charset="0"/>
                <a:cs typeface="Calibri Light" panose="020F0302020204030204" pitchFamily="34" charset="0"/>
              </a:defRPr>
            </a:lvl1pPr>
            <a:lvl2pPr marL="457200" indent="0" algn="ctr">
              <a:buNone/>
              <a:defRPr>
                <a:solidFill>
                  <a:schemeClr val="bg1"/>
                </a:solidFill>
              </a:defRPr>
            </a:lvl2pPr>
          </a:lstStyle>
          <a:p>
            <a:pPr lvl="0"/>
            <a:r>
              <a:rPr lang="en-US" dirty="0"/>
              <a:t>Presentation Title</a:t>
            </a:r>
          </a:p>
          <a:p>
            <a:pPr lvl="1"/>
            <a:endParaRPr lang="en-US" dirty="0"/>
          </a:p>
        </p:txBody>
      </p:sp>
    </p:spTree>
    <p:extLst>
      <p:ext uri="{BB962C8B-B14F-4D97-AF65-F5344CB8AC3E}">
        <p14:creationId xmlns:p14="http://schemas.microsoft.com/office/powerpoint/2010/main" val="34961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red band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xmlns="" id="{9F9B5A36-C8C0-B04F-A814-2FC10AC570EA}"/>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xmlns="" id="{8FDCB0CB-8517-6D40-B687-788508797468}"/>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xmlns="" id="{5BEA24E1-EEDE-744B-AD21-470B0F517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Tree>
    <p:extLst>
      <p:ext uri="{BB962C8B-B14F-4D97-AF65-F5344CB8AC3E}">
        <p14:creationId xmlns:p14="http://schemas.microsoft.com/office/powerpoint/2010/main" val="252068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red band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xmlns="" id="{4A5C826D-1D97-774F-8201-EBA91F456758}"/>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xmlns="" id="{4D655C2E-C781-9A4D-B7CF-F2A322F14E57}"/>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xmlns="" id="{E0F697D4-5B54-2A4E-88FC-387943C0CD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2" name="Title 1">
            <a:extLst>
              <a:ext uri="{FF2B5EF4-FFF2-40B4-BE49-F238E27FC236}">
                <a16:creationId xmlns:a16="http://schemas.microsoft.com/office/drawing/2014/main" xmlns="" id="{BB70B319-CFBD-E546-9D41-D4DA433890DF}"/>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5716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der - red band title sub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15" name="Text Placeholder 14">
            <a:extLst>
              <a:ext uri="{FF2B5EF4-FFF2-40B4-BE49-F238E27FC236}">
                <a16:creationId xmlns:a16="http://schemas.microsoft.com/office/drawing/2014/main" xmlns="" id="{0E4592E8-48CC-2345-A0CC-6EF640F980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grpSp>
        <p:nvGrpSpPr>
          <p:cNvPr id="9" name="Group 8">
            <a:extLst>
              <a:ext uri="{FF2B5EF4-FFF2-40B4-BE49-F238E27FC236}">
                <a16:creationId xmlns:a16="http://schemas.microsoft.com/office/drawing/2014/main" xmlns="" id="{6896BFC4-2280-C44B-BEED-1A6C2AB32270}"/>
              </a:ext>
            </a:extLst>
          </p:cNvPr>
          <p:cNvGrpSpPr/>
          <p:nvPr userDrawn="1"/>
        </p:nvGrpSpPr>
        <p:grpSpPr>
          <a:xfrm>
            <a:off x="0" y="-1"/>
            <a:ext cx="12192000" cy="639249"/>
            <a:chOff x="0" y="-1"/>
            <a:chExt cx="12192000" cy="639249"/>
          </a:xfrm>
        </p:grpSpPr>
        <p:sp>
          <p:nvSpPr>
            <p:cNvPr id="10" name="Rectangle 9">
              <a:extLst>
                <a:ext uri="{FF2B5EF4-FFF2-40B4-BE49-F238E27FC236}">
                  <a16:creationId xmlns:a16="http://schemas.microsoft.com/office/drawing/2014/main" xmlns="" id="{2A679083-1851-3547-A3CC-54F890BE05EA}"/>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10">
              <a:extLst>
                <a:ext uri="{FF2B5EF4-FFF2-40B4-BE49-F238E27FC236}">
                  <a16:creationId xmlns:a16="http://schemas.microsoft.com/office/drawing/2014/main" xmlns="" id="{9F28C14B-AFC2-5F41-9A26-C478851232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8" name="Title 1">
            <a:extLst>
              <a:ext uri="{FF2B5EF4-FFF2-40B4-BE49-F238E27FC236}">
                <a16:creationId xmlns:a16="http://schemas.microsoft.com/office/drawing/2014/main" xmlns="" id="{6142D27B-4CE5-F746-B67F-52FDCFB1731E}"/>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567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red band no 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xmlns="" id="{AAE65F92-8C5B-6141-8F19-4639696B7070}"/>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xmlns="" id="{8DDDD251-2D7C-9E4D-B328-9314BFEF9746}"/>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xmlns="" id="{9B737EBB-6218-C045-A6A3-260E577783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Tree>
    <p:extLst>
      <p:ext uri="{BB962C8B-B14F-4D97-AF65-F5344CB8AC3E}">
        <p14:creationId xmlns:p14="http://schemas.microsoft.com/office/powerpoint/2010/main" val="200005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red band 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grpSp>
        <p:nvGrpSpPr>
          <p:cNvPr id="8" name="Group 7">
            <a:extLst>
              <a:ext uri="{FF2B5EF4-FFF2-40B4-BE49-F238E27FC236}">
                <a16:creationId xmlns:a16="http://schemas.microsoft.com/office/drawing/2014/main" xmlns="" id="{70F75136-436C-BF4F-9F17-FC7AEB3AD3B3}"/>
              </a:ext>
            </a:extLst>
          </p:cNvPr>
          <p:cNvGrpSpPr/>
          <p:nvPr userDrawn="1"/>
        </p:nvGrpSpPr>
        <p:grpSpPr>
          <a:xfrm>
            <a:off x="0" y="-1"/>
            <a:ext cx="12192000" cy="639249"/>
            <a:chOff x="0" y="-1"/>
            <a:chExt cx="12192000" cy="639249"/>
          </a:xfrm>
        </p:grpSpPr>
        <p:sp>
          <p:nvSpPr>
            <p:cNvPr id="9" name="Rectangle 8">
              <a:extLst>
                <a:ext uri="{FF2B5EF4-FFF2-40B4-BE49-F238E27FC236}">
                  <a16:creationId xmlns:a16="http://schemas.microsoft.com/office/drawing/2014/main" xmlns="" id="{BC61A6CB-E80D-474F-A13A-1344058FE18E}"/>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 name="Picture 9">
              <a:extLst>
                <a:ext uri="{FF2B5EF4-FFF2-40B4-BE49-F238E27FC236}">
                  <a16:creationId xmlns:a16="http://schemas.microsoft.com/office/drawing/2014/main" xmlns="" id="{1E2C6132-E74F-5249-B37A-2DE633E613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2" name="Title 1">
            <a:extLst>
              <a:ext uri="{FF2B5EF4-FFF2-40B4-BE49-F238E27FC236}">
                <a16:creationId xmlns:a16="http://schemas.microsoft.com/office/drawing/2014/main" xmlns="" id="{BB70B319-CFBD-E546-9D41-D4DA433890DF}"/>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5241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red band title subtitle grey background">
    <p:bg>
      <p:bgPr>
        <a:solidFill>
          <a:srgbClr val="E4E4E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72A2FCF-5E29-1243-8FEF-0522835D7DD9}"/>
              </a:ext>
            </a:extLst>
          </p:cNvPr>
          <p:cNvSpPr>
            <a:spLocks noGrp="1"/>
          </p:cNvSpPr>
          <p:nvPr>
            <p:ph type="sldNum" sz="quarter" idx="12"/>
          </p:nvPr>
        </p:nvSpPr>
        <p:spPr>
          <a:xfrm>
            <a:off x="11630722" y="6492875"/>
            <a:ext cx="561278" cy="365125"/>
          </a:xfrm>
          <a:prstGeom prst="rect">
            <a:avLst/>
          </a:prstGeom>
        </p:spPr>
        <p:txBody>
          <a:bodyPr/>
          <a:lstStyle/>
          <a:p>
            <a:fld id="{CC8C4AC8-C63D-8341-B154-E933463B21CA}" type="slidenum">
              <a:rPr lang="en-US" smtClean="0"/>
              <a:t>‹#›</a:t>
            </a:fld>
            <a:endParaRPr lang="en-US"/>
          </a:p>
        </p:txBody>
      </p:sp>
      <p:sp>
        <p:nvSpPr>
          <p:cNvPr id="15" name="Text Placeholder 14">
            <a:extLst>
              <a:ext uri="{FF2B5EF4-FFF2-40B4-BE49-F238E27FC236}">
                <a16:creationId xmlns:a16="http://schemas.microsoft.com/office/drawing/2014/main" xmlns="" id="{0E4592E8-48CC-2345-A0CC-6EF640F980DD}"/>
              </a:ext>
            </a:extLst>
          </p:cNvPr>
          <p:cNvSpPr>
            <a:spLocks noGrp="1"/>
          </p:cNvSpPr>
          <p:nvPr>
            <p:ph type="body" sz="quarter" idx="13"/>
          </p:nvPr>
        </p:nvSpPr>
        <p:spPr>
          <a:xfrm>
            <a:off x="217709" y="944450"/>
            <a:ext cx="5356225" cy="523194"/>
          </a:xfrm>
          <a:prstGeom prst="rect">
            <a:avLst/>
          </a:prstGeom>
        </p:spPr>
        <p:txBody>
          <a:bodyPr/>
          <a:lstStyle>
            <a:lvl1pPr marL="0" indent="0">
              <a:buNone/>
              <a:defRPr b="0" i="0" baseline="0"/>
            </a:lvl1pPr>
          </a:lstStyle>
          <a:p>
            <a:pPr lvl="0"/>
            <a:r>
              <a:rPr lang="en-US" dirty="0"/>
              <a:t>Edit Master text styles</a:t>
            </a:r>
          </a:p>
        </p:txBody>
      </p:sp>
      <p:grpSp>
        <p:nvGrpSpPr>
          <p:cNvPr id="9" name="Group 8">
            <a:extLst>
              <a:ext uri="{FF2B5EF4-FFF2-40B4-BE49-F238E27FC236}">
                <a16:creationId xmlns:a16="http://schemas.microsoft.com/office/drawing/2014/main" xmlns="" id="{DC6256D8-0286-E04C-BD13-D30ED2613583}"/>
              </a:ext>
            </a:extLst>
          </p:cNvPr>
          <p:cNvGrpSpPr/>
          <p:nvPr userDrawn="1"/>
        </p:nvGrpSpPr>
        <p:grpSpPr>
          <a:xfrm>
            <a:off x="0" y="-1"/>
            <a:ext cx="12192000" cy="639249"/>
            <a:chOff x="0" y="-1"/>
            <a:chExt cx="12192000" cy="639249"/>
          </a:xfrm>
        </p:grpSpPr>
        <p:sp>
          <p:nvSpPr>
            <p:cNvPr id="10" name="Rectangle 9">
              <a:extLst>
                <a:ext uri="{FF2B5EF4-FFF2-40B4-BE49-F238E27FC236}">
                  <a16:creationId xmlns:a16="http://schemas.microsoft.com/office/drawing/2014/main" xmlns="" id="{B0FD44F2-E901-2F46-AE72-853DA1E3441A}"/>
                </a:ext>
              </a:extLst>
            </p:cNvPr>
            <p:cNvSpPr/>
            <p:nvPr userDrawn="1"/>
          </p:nvSpPr>
          <p:spPr>
            <a:xfrm>
              <a:off x="0" y="-1"/>
              <a:ext cx="12192000" cy="639249"/>
            </a:xfrm>
            <a:prstGeom prst="rect">
              <a:avLst/>
            </a:prstGeom>
            <a:solidFill>
              <a:srgbClr val="ED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10">
              <a:extLst>
                <a:ext uri="{FF2B5EF4-FFF2-40B4-BE49-F238E27FC236}">
                  <a16:creationId xmlns:a16="http://schemas.microsoft.com/office/drawing/2014/main" xmlns="" id="{EB030F19-40C5-AD40-9D21-D19A010EA2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51" y="45303"/>
              <a:ext cx="2095500" cy="548640"/>
            </a:xfrm>
            <a:prstGeom prst="rect">
              <a:avLst/>
            </a:prstGeom>
          </p:spPr>
        </p:pic>
      </p:grpSp>
      <p:sp>
        <p:nvSpPr>
          <p:cNvPr id="8" name="Title 1">
            <a:extLst>
              <a:ext uri="{FF2B5EF4-FFF2-40B4-BE49-F238E27FC236}">
                <a16:creationId xmlns:a16="http://schemas.microsoft.com/office/drawing/2014/main" xmlns="" id="{6142D27B-4CE5-F746-B67F-52FDCFB1731E}"/>
              </a:ext>
            </a:extLst>
          </p:cNvPr>
          <p:cNvSpPr>
            <a:spLocks noGrp="1"/>
          </p:cNvSpPr>
          <p:nvPr>
            <p:ph type="title"/>
          </p:nvPr>
        </p:nvSpPr>
        <p:spPr>
          <a:xfrm>
            <a:off x="2341756" y="14718"/>
            <a:ext cx="9850244" cy="685799"/>
          </a:xfrm>
          <a:prstGeom prst="rect">
            <a:avLst/>
          </a:prstGeom>
        </p:spPr>
        <p:txBody>
          <a:bodyPr>
            <a:normAutofit/>
          </a:bodyPr>
          <a:lstStyle>
            <a:lvl1pPr algn="r">
              <a:defRPr sz="3200" b="0" i="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9901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xmlns="" id="{D4C0CF3A-630E-BE4C-85D6-8AD519AFD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Slide Number Placeholder 2">
            <a:extLst>
              <a:ext uri="{FF2B5EF4-FFF2-40B4-BE49-F238E27FC236}">
                <a16:creationId xmlns:a16="http://schemas.microsoft.com/office/drawing/2014/main" xmlns="" id="{159E4458-C863-454B-8D60-FE3AD65B3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26935-0618-A24D-8356-6AB0D46F7D1B}" type="slidenum">
              <a:rPr lang="en-US" smtClean="0"/>
              <a:t>‹#›</a:t>
            </a:fld>
            <a:endParaRPr lang="en-US"/>
          </a:p>
        </p:txBody>
      </p:sp>
    </p:spTree>
    <p:extLst>
      <p:ext uri="{BB962C8B-B14F-4D97-AF65-F5344CB8AC3E}">
        <p14:creationId xmlns:p14="http://schemas.microsoft.com/office/powerpoint/2010/main" val="1155939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5" r:id="rId4"/>
    <p:sldLayoutId id="2147483671" r:id="rId5"/>
    <p:sldLayoutId id="2147483665" r:id="rId6"/>
    <p:sldLayoutId id="2147483678" r:id="rId7"/>
    <p:sldLayoutId id="2147483676" r:id="rId8"/>
    <p:sldLayoutId id="2147483677" r:id="rId9"/>
    <p:sldLayoutId id="2147483682" r:id="rId10"/>
    <p:sldLayoutId id="2147483683" r:id="rId11"/>
    <p:sldLayoutId id="2147483684" r:id="rId12"/>
    <p:sldLayoutId id="2147483672" r:id="rId13"/>
    <p:sldLayoutId id="2147483680" r:id="rId14"/>
    <p:sldLayoutId id="2147483681" r:id="rId15"/>
    <p:sldLayoutId id="2147483679"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D192570-C665-A741-B622-0111AC8DCEB1}"/>
              </a:ext>
            </a:extLst>
          </p:cNvPr>
          <p:cNvSpPr>
            <a:spLocks noGrp="1"/>
          </p:cNvSpPr>
          <p:nvPr>
            <p:ph type="body" sz="quarter" idx="10"/>
          </p:nvPr>
        </p:nvSpPr>
        <p:spPr>
          <a:xfrm>
            <a:off x="1035050" y="4788138"/>
            <a:ext cx="10121900" cy="1246257"/>
          </a:xfrm>
        </p:spPr>
        <p:txBody>
          <a:bodyPr/>
          <a:lstStyle/>
          <a:p>
            <a:r>
              <a:rPr lang="en-US" dirty="0"/>
              <a:t>Carrying out an ASHRAE 90.1 Project: Performance Rating Method (Appendix G)  </a:t>
            </a:r>
          </a:p>
        </p:txBody>
      </p:sp>
    </p:spTree>
    <p:extLst>
      <p:ext uri="{BB962C8B-B14F-4D97-AF65-F5344CB8AC3E}">
        <p14:creationId xmlns:p14="http://schemas.microsoft.com/office/powerpoint/2010/main" val="37249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1" y="4792275"/>
            <a:ext cx="11719878" cy="1165058"/>
          </a:xfrm>
          <a:prstGeom prst="rect">
            <a:avLst/>
          </a:prstGeom>
          <a:noFill/>
          <a:ln>
            <a:noFill/>
          </a:ln>
        </p:spPr>
        <p:txBody>
          <a:bodyPr lIns="91425" tIns="91425" rIns="91425" bIns="91425" anchor="t" anchorCtr="0">
            <a:noAutofit/>
          </a:bodyPr>
          <a:lstStyle/>
          <a:p>
            <a:pPr lvl="0">
              <a:spcBef>
                <a:spcPts val="0"/>
              </a:spcBef>
              <a:spcAft>
                <a:spcPts val="1400"/>
              </a:spcAft>
              <a:buNone/>
            </a:pPr>
            <a:r>
              <a:rPr lang="en-GB" dirty="0"/>
              <a:t>The same principles apply to the creation of ‘water-side’ systems. For this project there was no close equivalent in the project wizard and was created from scratch. </a:t>
            </a:r>
          </a:p>
          <a:p>
            <a:pPr lvl="0">
              <a:spcBef>
                <a:spcPts val="0"/>
              </a:spcBef>
              <a:spcAft>
                <a:spcPts val="1400"/>
              </a:spcAft>
              <a:buNone/>
            </a:pPr>
            <a:r>
              <a:rPr lang="en-GB" dirty="0"/>
              <a:t>A central heat pump provides the bulk of the heating and cooling required. The heat pump provides both hot and chilled water. Thermal storage is provided in the form of water tanks and vertical borehole arrays for times when there is an imbalance between heating and cooling demands. Backup cooling is in the form of two chillers. Backup heating is provided by a link via heat exchangers to the local district heating system.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017" y="1384138"/>
            <a:ext cx="8233967" cy="343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xmlns="" id="{5650351F-90B3-7648-9CBE-6F1F97661FD3}"/>
              </a:ext>
            </a:extLst>
          </p:cNvPr>
          <p:cNvSpPr>
            <a:spLocks noGrp="1"/>
          </p:cNvSpPr>
          <p:nvPr>
            <p:ph type="title"/>
          </p:nvPr>
        </p:nvSpPr>
        <p:spPr/>
        <p:txBody>
          <a:bodyPr/>
          <a:lstStyle/>
          <a:p>
            <a:r>
              <a:rPr lang="en-US" dirty="0"/>
              <a:t>Proposed Building HVAC Plantroom</a:t>
            </a:r>
          </a:p>
        </p:txBody>
      </p:sp>
      <p:sp>
        <p:nvSpPr>
          <p:cNvPr id="5" name="Text Placeholder 4">
            <a:extLst>
              <a:ext uri="{FF2B5EF4-FFF2-40B4-BE49-F238E27FC236}">
                <a16:creationId xmlns:a16="http://schemas.microsoft.com/office/drawing/2014/main" xmlns="" id="{822DED59-D348-DF4A-A7CE-A482A7CA5B87}"/>
              </a:ext>
            </a:extLst>
          </p:cNvPr>
          <p:cNvSpPr>
            <a:spLocks noGrp="1"/>
          </p:cNvSpPr>
          <p:nvPr>
            <p:ph type="body" sz="quarter" idx="13"/>
          </p:nvPr>
        </p:nvSpPr>
        <p:spPr/>
        <p:txBody>
          <a:bodyPr/>
          <a:lstStyle/>
          <a:p>
            <a:r>
              <a:rPr lang="en-US" dirty="0"/>
              <a:t>HVAC Plantroom – Custom Systems</a:t>
            </a:r>
          </a:p>
        </p:txBody>
      </p:sp>
    </p:spTree>
    <p:extLst>
      <p:ext uri="{BB962C8B-B14F-4D97-AF65-F5344CB8AC3E}">
        <p14:creationId xmlns:p14="http://schemas.microsoft.com/office/powerpoint/2010/main" val="56064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2" y="1498600"/>
            <a:ext cx="5729760" cy="4793916"/>
          </a:xfrm>
          <a:prstGeom prst="rect">
            <a:avLst/>
          </a:prstGeom>
          <a:noFill/>
          <a:ln>
            <a:noFill/>
          </a:ln>
        </p:spPr>
        <p:txBody>
          <a:bodyPr lIns="91425" tIns="91425" rIns="91425" bIns="91425" anchor="t" anchorCtr="0">
            <a:noAutofit/>
          </a:bodyPr>
          <a:lstStyle/>
          <a:p>
            <a:pPr lvl="0">
              <a:spcBef>
                <a:spcPts val="0"/>
              </a:spcBef>
              <a:buNone/>
            </a:pPr>
            <a:r>
              <a:rPr lang="en-GB" dirty="0"/>
              <a:t>A system of this complexity can quickly be assembled using components from the Library. A live, self-updating list of errors and warnings keeps the user informed of potential issues in the system setup. </a:t>
            </a:r>
          </a:p>
          <a:p>
            <a:pPr lvl="0">
              <a:spcBef>
                <a:spcPts val="0"/>
              </a:spcBef>
              <a:buNone/>
            </a:pPr>
            <a:endParaRPr lang="en-GB" dirty="0"/>
          </a:p>
          <a:p>
            <a:pPr lvl="0">
              <a:spcBef>
                <a:spcPts val="0"/>
              </a:spcBef>
              <a:buNone/>
            </a:pPr>
            <a:r>
              <a:rPr lang="en-GB" dirty="0"/>
              <a:t>Values for pump flow rates and water tank sizes are entered into the appropriate components. </a:t>
            </a:r>
          </a:p>
          <a:p>
            <a:pPr lvl="0">
              <a:spcBef>
                <a:spcPts val="0"/>
              </a:spcBef>
              <a:buNone/>
            </a:pPr>
            <a:endParaRPr lang="en-GB" dirty="0"/>
          </a:p>
          <a:p>
            <a:pPr lvl="0">
              <a:spcBef>
                <a:spcPts val="0"/>
              </a:spcBef>
              <a:buNone/>
            </a:pPr>
            <a:r>
              <a:rPr lang="en-GB" dirty="0"/>
              <a:t>Chillers can be sized using design conditions or values can be entered into the components - the chillers have fully customizable profiles including duty and efficiency, allowing, for example, the efficiency to be varied with different external air temperatures and water temperatures. This functionality allows the user to reproduce tables of performance data given in manufacturer data.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143" y="1110338"/>
            <a:ext cx="5361276" cy="229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142" y="3529238"/>
            <a:ext cx="4979157" cy="323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xmlns="" id="{5C6D7BC8-1A10-F940-BB87-6088753A565E}"/>
              </a:ext>
            </a:extLst>
          </p:cNvPr>
          <p:cNvSpPr>
            <a:spLocks noGrp="1"/>
          </p:cNvSpPr>
          <p:nvPr>
            <p:ph type="title"/>
          </p:nvPr>
        </p:nvSpPr>
        <p:spPr/>
        <p:txBody>
          <a:bodyPr/>
          <a:lstStyle/>
          <a:p>
            <a:r>
              <a:rPr lang="en-US" dirty="0"/>
              <a:t>Proposed Building HVAC Plantroom</a:t>
            </a:r>
          </a:p>
        </p:txBody>
      </p:sp>
      <p:sp>
        <p:nvSpPr>
          <p:cNvPr id="5" name="Text Placeholder 4">
            <a:extLst>
              <a:ext uri="{FF2B5EF4-FFF2-40B4-BE49-F238E27FC236}">
                <a16:creationId xmlns:a16="http://schemas.microsoft.com/office/drawing/2014/main" xmlns="" id="{8ABAF226-0D31-4142-A16D-279602C020C4}"/>
              </a:ext>
            </a:extLst>
          </p:cNvPr>
          <p:cNvSpPr>
            <a:spLocks noGrp="1"/>
          </p:cNvSpPr>
          <p:nvPr>
            <p:ph type="body" sz="quarter" idx="13"/>
          </p:nvPr>
        </p:nvSpPr>
        <p:spPr>
          <a:xfrm>
            <a:off x="217709" y="944450"/>
            <a:ext cx="5546093" cy="523194"/>
          </a:xfrm>
        </p:spPr>
        <p:txBody>
          <a:bodyPr/>
          <a:lstStyle/>
          <a:p>
            <a:r>
              <a:rPr lang="en-US" dirty="0"/>
              <a:t>HVAC Plantroom – Modeling Process</a:t>
            </a:r>
          </a:p>
        </p:txBody>
      </p:sp>
    </p:spTree>
    <p:extLst>
      <p:ext uri="{BB962C8B-B14F-4D97-AF65-F5344CB8AC3E}">
        <p14:creationId xmlns:p14="http://schemas.microsoft.com/office/powerpoint/2010/main" val="426421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39" y="1499616"/>
            <a:ext cx="7418861" cy="2317005"/>
          </a:xfrm>
          <a:prstGeom prst="rect">
            <a:avLst/>
          </a:prstGeom>
          <a:noFill/>
          <a:ln>
            <a:noFill/>
          </a:ln>
        </p:spPr>
        <p:txBody>
          <a:bodyPr lIns="91425" tIns="91425" rIns="91425" bIns="91425" anchor="t" anchorCtr="0">
            <a:noAutofit/>
          </a:bodyPr>
          <a:lstStyle/>
          <a:p>
            <a:pPr lvl="0">
              <a:spcBef>
                <a:spcPts val="0"/>
              </a:spcBef>
              <a:buNone/>
            </a:pPr>
            <a:r>
              <a:rPr lang="en-GB" dirty="0"/>
              <a:t>Other components have similar functionality, with a range of customizable profiles appropriate to their use. The G-functions which dictate the thermal response of the vertical boreholes can be loaded from a library of G-functions appropriate to the geometry of the borehole array in use. </a:t>
            </a:r>
          </a:p>
          <a:p>
            <a:pPr lvl="0">
              <a:spcBef>
                <a:spcPts val="0"/>
              </a:spcBef>
              <a:buNone/>
            </a:pPr>
            <a:endParaRPr lang="en-GB" dirty="0"/>
          </a:p>
          <a:p>
            <a:pPr lvl="0">
              <a:spcBef>
                <a:spcPts val="0"/>
              </a:spcBef>
              <a:buNone/>
            </a:pPr>
            <a:r>
              <a:rPr lang="en-GB" dirty="0"/>
              <a:t>Finally control logic is added to manage the heat pump operation, to control the conditions that activate backup heating, and to switch the backup chiller in use depending on external air conditions</a:t>
            </a:r>
            <a:r>
              <a:rPr lang="en-US" dirty="0"/>
              <a: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474" y="1658685"/>
            <a:ext cx="3916785" cy="492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877"/>
          <a:stretch/>
        </p:blipFill>
        <p:spPr bwMode="auto">
          <a:xfrm>
            <a:off x="2023795" y="4193736"/>
            <a:ext cx="4438650" cy="254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xmlns="" id="{5D4EFCF7-B809-CB43-AE10-CD5D75D1DAB4}"/>
              </a:ext>
            </a:extLst>
          </p:cNvPr>
          <p:cNvSpPr>
            <a:spLocks noGrp="1"/>
          </p:cNvSpPr>
          <p:nvPr>
            <p:ph type="title"/>
          </p:nvPr>
        </p:nvSpPr>
        <p:spPr/>
        <p:txBody>
          <a:bodyPr/>
          <a:lstStyle/>
          <a:p>
            <a:r>
              <a:rPr lang="en-US" dirty="0"/>
              <a:t>Proposed Building HVAC Plantroom</a:t>
            </a:r>
          </a:p>
        </p:txBody>
      </p:sp>
      <p:sp>
        <p:nvSpPr>
          <p:cNvPr id="5" name="Text Placeholder 4">
            <a:extLst>
              <a:ext uri="{FF2B5EF4-FFF2-40B4-BE49-F238E27FC236}">
                <a16:creationId xmlns:a16="http://schemas.microsoft.com/office/drawing/2014/main" xmlns="" id="{3A6618A5-AE22-2649-B79C-014A2494D510}"/>
              </a:ext>
            </a:extLst>
          </p:cNvPr>
          <p:cNvSpPr>
            <a:spLocks noGrp="1"/>
          </p:cNvSpPr>
          <p:nvPr>
            <p:ph type="body" sz="quarter" idx="13"/>
          </p:nvPr>
        </p:nvSpPr>
        <p:spPr>
          <a:xfrm>
            <a:off x="217709" y="944450"/>
            <a:ext cx="6244736" cy="523194"/>
          </a:xfrm>
        </p:spPr>
        <p:txBody>
          <a:bodyPr/>
          <a:lstStyle/>
          <a:p>
            <a:r>
              <a:rPr lang="en-US" dirty="0"/>
              <a:t>HVAC Plantroom – Modeling Process</a:t>
            </a:r>
          </a:p>
        </p:txBody>
      </p:sp>
    </p:spTree>
    <p:extLst>
      <p:ext uri="{BB962C8B-B14F-4D97-AF65-F5344CB8AC3E}">
        <p14:creationId xmlns:p14="http://schemas.microsoft.com/office/powerpoint/2010/main" val="62543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38" y="1499617"/>
            <a:ext cx="6226412" cy="997004"/>
          </a:xfrm>
          <a:prstGeom prst="rect">
            <a:avLst/>
          </a:prstGeom>
          <a:noFill/>
          <a:ln>
            <a:noFill/>
          </a:ln>
        </p:spPr>
        <p:txBody>
          <a:bodyPr lIns="91425" tIns="91425" rIns="91425" bIns="91425" anchor="t" anchorCtr="0">
            <a:noAutofit/>
          </a:bodyPr>
          <a:lstStyle/>
          <a:p>
            <a:pPr lvl="0">
              <a:spcBef>
                <a:spcPts val="0"/>
              </a:spcBef>
              <a:spcAft>
                <a:spcPts val="1400"/>
              </a:spcAft>
              <a:buNone/>
            </a:pPr>
            <a:r>
              <a:rPr lang="en-GB" dirty="0"/>
              <a:t>Having built a custom system of this complexity the user can now interrogate the results to ensure that the system </a:t>
            </a:r>
            <a:r>
              <a:rPr lang="en-GB" dirty="0" err="1"/>
              <a:t>behavior</a:t>
            </a:r>
            <a:r>
              <a:rPr lang="en-GB" dirty="0"/>
              <a:t> matches expectations. </a:t>
            </a:r>
            <a:r>
              <a:rPr lang="en-GB" b="1" i="1" dirty="0" err="1"/>
              <a:t>Tas</a:t>
            </a:r>
            <a:r>
              <a:rPr lang="en-GB" b="1" i="1" dirty="0"/>
              <a:t> Systems </a:t>
            </a:r>
            <a:r>
              <a:rPr lang="en-GB" dirty="0"/>
              <a:t>reports any events encountered during simulation (for example zone temperatures out of range).</a:t>
            </a:r>
          </a:p>
          <a:p>
            <a:pPr>
              <a:spcAft>
                <a:spcPts val="1400"/>
              </a:spcAft>
            </a:pPr>
            <a:r>
              <a:rPr lang="en-GB" dirty="0"/>
              <a:t>Total </a:t>
            </a:r>
            <a:r>
              <a:rPr lang="en-GB" b="1" dirty="0"/>
              <a:t>simulation time</a:t>
            </a:r>
            <a:r>
              <a:rPr lang="en-GB" dirty="0"/>
              <a:t> for the file, including four air side systems and HVAC plantroom, is </a:t>
            </a:r>
            <a:r>
              <a:rPr lang="en-GB" b="1" dirty="0"/>
              <a:t>five minutes</a:t>
            </a:r>
            <a:r>
              <a:rPr lang="en-GB" dirty="0"/>
              <a:t>.  This speed empowers designers to evaluate and adjust systems for optimal performance and higher quality.</a:t>
            </a:r>
          </a:p>
          <a:p>
            <a:pPr lvl="0">
              <a:spcBef>
                <a:spcPts val="0"/>
              </a:spcBef>
              <a:buNone/>
            </a:pP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650" y="1330639"/>
            <a:ext cx="5280873" cy="276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371" y="4358859"/>
            <a:ext cx="6415151" cy="208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238" y="4358859"/>
            <a:ext cx="5010855" cy="2944396"/>
          </a:xfrm>
          <a:prstGeom prst="rect">
            <a:avLst/>
          </a:prstGeom>
          <a:noFill/>
        </p:spPr>
        <p:txBody>
          <a:bodyPr wrap="square" rtlCol="0">
            <a:spAutoFit/>
          </a:bodyPr>
          <a:lstStyle/>
          <a:p>
            <a:pPr lvl="0">
              <a:spcBef>
                <a:spcPts val="0"/>
              </a:spcBef>
              <a:spcAft>
                <a:spcPts val="1400"/>
              </a:spcAft>
              <a:buNone/>
            </a:pPr>
            <a:r>
              <a:rPr lang="en-GB" dirty="0"/>
              <a:t>Results are stored for every component, pipe, and controller for every hour of the simulation. System operation can be checked in detail for different times of year and during occupied and unoccupied periods. </a:t>
            </a:r>
          </a:p>
          <a:p>
            <a:pPr lvl="0">
              <a:spcBef>
                <a:spcPts val="0"/>
              </a:spcBef>
              <a:spcAft>
                <a:spcPts val="1400"/>
              </a:spcAft>
              <a:buNone/>
            </a:pPr>
            <a:r>
              <a:rPr lang="en-GB" dirty="0"/>
              <a:t>Results can be viewed in tabular or graphical format and can be exported to external programs such as Excel for further investigation. </a:t>
            </a:r>
          </a:p>
          <a:p>
            <a:pPr lvl="0">
              <a:spcBef>
                <a:spcPts val="0"/>
              </a:spcBef>
              <a:buNone/>
            </a:pPr>
            <a:endParaRPr lang="en-GB" dirty="0"/>
          </a:p>
        </p:txBody>
      </p:sp>
      <p:sp>
        <p:nvSpPr>
          <p:cNvPr id="5" name="Title 4">
            <a:extLst>
              <a:ext uri="{FF2B5EF4-FFF2-40B4-BE49-F238E27FC236}">
                <a16:creationId xmlns:a16="http://schemas.microsoft.com/office/drawing/2014/main" xmlns="" id="{4A7C32EA-63F9-8548-BF2D-8A64B64D16A9}"/>
              </a:ext>
            </a:extLst>
          </p:cNvPr>
          <p:cNvSpPr>
            <a:spLocks noGrp="1"/>
          </p:cNvSpPr>
          <p:nvPr>
            <p:ph type="title"/>
          </p:nvPr>
        </p:nvSpPr>
        <p:spPr/>
        <p:txBody>
          <a:bodyPr/>
          <a:lstStyle/>
          <a:p>
            <a:r>
              <a:rPr lang="en-US" dirty="0"/>
              <a:t>Proposed Building HVAC Plantroom</a:t>
            </a:r>
          </a:p>
        </p:txBody>
      </p:sp>
      <p:sp>
        <p:nvSpPr>
          <p:cNvPr id="6" name="Text Placeholder 5">
            <a:extLst>
              <a:ext uri="{FF2B5EF4-FFF2-40B4-BE49-F238E27FC236}">
                <a16:creationId xmlns:a16="http://schemas.microsoft.com/office/drawing/2014/main" xmlns="" id="{4456B5AE-BFE4-4647-B7F2-1E4DDC7B772A}"/>
              </a:ext>
            </a:extLst>
          </p:cNvPr>
          <p:cNvSpPr>
            <a:spLocks noGrp="1"/>
          </p:cNvSpPr>
          <p:nvPr>
            <p:ph type="body" sz="quarter" idx="13"/>
          </p:nvPr>
        </p:nvSpPr>
        <p:spPr/>
        <p:txBody>
          <a:bodyPr/>
          <a:lstStyle/>
          <a:p>
            <a:r>
              <a:rPr lang="en-US" dirty="0"/>
              <a:t>HVAC Plantroom – QA/ QC</a:t>
            </a:r>
          </a:p>
        </p:txBody>
      </p:sp>
    </p:spTree>
    <p:extLst>
      <p:ext uri="{BB962C8B-B14F-4D97-AF65-F5344CB8AC3E}">
        <p14:creationId xmlns:p14="http://schemas.microsoft.com/office/powerpoint/2010/main" val="8416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239" y="6232758"/>
            <a:ext cx="11635262" cy="369332"/>
          </a:xfrm>
          <a:prstGeom prst="rect">
            <a:avLst/>
          </a:prstGeom>
          <a:noFill/>
        </p:spPr>
        <p:txBody>
          <a:bodyPr wrap="square" rtlCol="0">
            <a:spAutoFit/>
          </a:bodyPr>
          <a:lstStyle/>
          <a:p>
            <a:r>
              <a:rPr lang="en-GB" dirty="0"/>
              <a:t>After verifying that the proposed systems operate as expected the project continues to the baseline systems stage.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009" y="2080683"/>
            <a:ext cx="9883983" cy="40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1476FCDB-8EA2-1F46-A8DE-FDF97C56F437}"/>
              </a:ext>
            </a:extLst>
          </p:cNvPr>
          <p:cNvSpPr txBox="1"/>
          <p:nvPr/>
        </p:nvSpPr>
        <p:spPr>
          <a:xfrm>
            <a:off x="412522" y="1371694"/>
            <a:ext cx="11248648" cy="923330"/>
          </a:xfrm>
          <a:prstGeom prst="rect">
            <a:avLst/>
          </a:prstGeom>
          <a:noFill/>
        </p:spPr>
        <p:txBody>
          <a:bodyPr wrap="square" rtlCol="0">
            <a:spAutoFit/>
          </a:bodyPr>
          <a:lstStyle/>
          <a:p>
            <a:r>
              <a:rPr lang="en-GB" dirty="0"/>
              <a:t>Labels can be added to any part of a system to highlight important results or make schematics more readable.  </a:t>
            </a:r>
            <a:r>
              <a:rPr lang="en-GB" dirty="0" err="1"/>
              <a:t>Color</a:t>
            </a:r>
            <a:r>
              <a:rPr lang="en-GB" dirty="0"/>
              <a:t> coding can be used to indicate temperature, pressure, and flow rate. </a:t>
            </a:r>
            <a:endParaRPr lang="en-US" dirty="0"/>
          </a:p>
          <a:p>
            <a:endParaRPr lang="en-US" dirty="0"/>
          </a:p>
        </p:txBody>
      </p:sp>
      <p:sp>
        <p:nvSpPr>
          <p:cNvPr id="5" name="Title 4">
            <a:extLst>
              <a:ext uri="{FF2B5EF4-FFF2-40B4-BE49-F238E27FC236}">
                <a16:creationId xmlns:a16="http://schemas.microsoft.com/office/drawing/2014/main" xmlns="" id="{A20E2E56-5848-384E-822B-6536900FD0AA}"/>
              </a:ext>
            </a:extLst>
          </p:cNvPr>
          <p:cNvSpPr>
            <a:spLocks noGrp="1"/>
          </p:cNvSpPr>
          <p:nvPr>
            <p:ph type="title"/>
          </p:nvPr>
        </p:nvSpPr>
        <p:spPr/>
        <p:txBody>
          <a:bodyPr/>
          <a:lstStyle/>
          <a:p>
            <a:r>
              <a:rPr lang="en-US" dirty="0"/>
              <a:t>Proposed Building HVAC Plantroom</a:t>
            </a:r>
          </a:p>
        </p:txBody>
      </p:sp>
      <p:sp>
        <p:nvSpPr>
          <p:cNvPr id="6" name="Text Placeholder 5">
            <a:extLst>
              <a:ext uri="{FF2B5EF4-FFF2-40B4-BE49-F238E27FC236}">
                <a16:creationId xmlns:a16="http://schemas.microsoft.com/office/drawing/2014/main" xmlns="" id="{4A57CB22-BD7C-7F48-B441-390BD9DD85EF}"/>
              </a:ext>
            </a:extLst>
          </p:cNvPr>
          <p:cNvSpPr>
            <a:spLocks noGrp="1"/>
          </p:cNvSpPr>
          <p:nvPr>
            <p:ph type="body" sz="quarter" idx="13"/>
          </p:nvPr>
        </p:nvSpPr>
        <p:spPr/>
        <p:txBody>
          <a:bodyPr/>
          <a:lstStyle/>
          <a:p>
            <a:r>
              <a:rPr lang="en-US" dirty="0"/>
              <a:t>HVAC Plantroom – Presentation</a:t>
            </a:r>
          </a:p>
        </p:txBody>
      </p:sp>
    </p:spTree>
    <p:extLst>
      <p:ext uri="{BB962C8B-B14F-4D97-AF65-F5344CB8AC3E}">
        <p14:creationId xmlns:p14="http://schemas.microsoft.com/office/powerpoint/2010/main" val="422290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1" y="1490471"/>
            <a:ext cx="6005147" cy="5243703"/>
          </a:xfrm>
          <a:prstGeom prst="rect">
            <a:avLst/>
          </a:prstGeom>
          <a:noFill/>
          <a:ln>
            <a:noFill/>
          </a:ln>
        </p:spPr>
        <p:txBody>
          <a:bodyPr lIns="91425" tIns="91425" rIns="91425" bIns="91425" anchor="t" anchorCtr="0">
            <a:noAutofit/>
          </a:bodyPr>
          <a:lstStyle/>
          <a:p>
            <a:pPr lvl="0">
              <a:spcBef>
                <a:spcPts val="0"/>
              </a:spcBef>
              <a:spcAft>
                <a:spcPts val="1400"/>
              </a:spcAft>
              <a:buNone/>
            </a:pPr>
            <a:r>
              <a:rPr lang="en-GB" dirty="0"/>
              <a:t>The setup of the baseline systems in </a:t>
            </a:r>
            <a:r>
              <a:rPr lang="en-GB" b="1" i="1" dirty="0"/>
              <a:t>Tas</a:t>
            </a:r>
            <a:r>
              <a:rPr lang="en-GB" dirty="0"/>
              <a:t> is largely automated. There are cases when the user must take action to determine whether a certain option should be used (for example adding a preheating coil to a system). These situations are highlighted clearly in the documentation provided with </a:t>
            </a:r>
            <a:r>
              <a:rPr lang="en-GB" b="1" i="1" dirty="0"/>
              <a:t>Tas</a:t>
            </a:r>
            <a:r>
              <a:rPr lang="en-GB" dirty="0"/>
              <a:t>.</a:t>
            </a:r>
          </a:p>
          <a:p>
            <a:pPr lvl="0">
              <a:spcBef>
                <a:spcPts val="0"/>
              </a:spcBef>
              <a:spcAft>
                <a:spcPts val="1400"/>
              </a:spcAft>
              <a:buNone/>
            </a:pPr>
            <a:r>
              <a:rPr lang="en-GB" dirty="0"/>
              <a:t>To set up the baseline systems the user makes use of the </a:t>
            </a:r>
            <a:r>
              <a:rPr lang="en-GB" b="1" i="1" dirty="0" err="1"/>
              <a:t>Tas</a:t>
            </a:r>
            <a:r>
              <a:rPr lang="en-GB" b="1" i="1" dirty="0"/>
              <a:t> Systems</a:t>
            </a:r>
            <a:r>
              <a:rPr lang="en-GB" dirty="0"/>
              <a:t> Project Wizard and the 90.1 efficiency tools which are included in </a:t>
            </a:r>
            <a:r>
              <a:rPr lang="en-GB" b="1" i="1" dirty="0" err="1"/>
              <a:t>Tas</a:t>
            </a:r>
            <a:r>
              <a:rPr lang="en-GB" b="1" i="1" dirty="0"/>
              <a:t> Systems</a:t>
            </a:r>
            <a:r>
              <a:rPr lang="en-GB" dirty="0"/>
              <a:t>. It is only necessary to set up one baseline systems file - the 90.1 studio can generate systems for the remaining three baseline buildings using this file.</a:t>
            </a:r>
          </a:p>
          <a:p>
            <a:pPr lvl="0">
              <a:spcBef>
                <a:spcPts val="0"/>
              </a:spcBef>
              <a:spcAft>
                <a:spcPts val="1400"/>
              </a:spcAft>
              <a:buNone/>
            </a:pPr>
            <a:r>
              <a:rPr lang="en-GB" dirty="0"/>
              <a:t>In this project the proposed building's primary source is electric, which for this building size and version of 90.1 (v2007) means the baseline systems will be mostly system 6 (VAV with PFP box) while areas with significantly different schedules or gains will use system 4. Baseline systems chosen in the wizard are set up in accordance with the requirements of 90.1 Appendix 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708" y="956009"/>
            <a:ext cx="5702332" cy="279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388" y="3880186"/>
            <a:ext cx="5655652" cy="221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xmlns="" id="{98840EC3-684A-0E4F-9D6A-961A68E1829B}"/>
              </a:ext>
            </a:extLst>
          </p:cNvPr>
          <p:cNvSpPr>
            <a:spLocks noGrp="1"/>
          </p:cNvSpPr>
          <p:nvPr>
            <p:ph type="title"/>
          </p:nvPr>
        </p:nvSpPr>
        <p:spPr/>
        <p:txBody>
          <a:bodyPr/>
          <a:lstStyle/>
          <a:p>
            <a:r>
              <a:rPr lang="en-US" dirty="0"/>
              <a:t>Baseline Building HVAC Systems</a:t>
            </a:r>
          </a:p>
        </p:txBody>
      </p:sp>
      <p:sp>
        <p:nvSpPr>
          <p:cNvPr id="5" name="Text Placeholder 4">
            <a:extLst>
              <a:ext uri="{FF2B5EF4-FFF2-40B4-BE49-F238E27FC236}">
                <a16:creationId xmlns:a16="http://schemas.microsoft.com/office/drawing/2014/main" xmlns="" id="{4DED9BC8-3D42-7445-9595-8895ACBA10A0}"/>
              </a:ext>
            </a:extLst>
          </p:cNvPr>
          <p:cNvSpPr>
            <a:spLocks noGrp="1"/>
          </p:cNvSpPr>
          <p:nvPr>
            <p:ph type="body" sz="quarter" idx="13"/>
          </p:nvPr>
        </p:nvSpPr>
        <p:spPr/>
        <p:txBody>
          <a:bodyPr/>
          <a:lstStyle/>
          <a:p>
            <a:r>
              <a:rPr lang="en-US" dirty="0"/>
              <a:t>Baseline Systems – Automation</a:t>
            </a:r>
          </a:p>
        </p:txBody>
      </p:sp>
    </p:spTree>
    <p:extLst>
      <p:ext uri="{BB962C8B-B14F-4D97-AF65-F5344CB8AC3E}">
        <p14:creationId xmlns:p14="http://schemas.microsoft.com/office/powerpoint/2010/main" val="357229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1" y="1317165"/>
            <a:ext cx="6293906" cy="3302384"/>
          </a:xfrm>
          <a:prstGeom prst="rect">
            <a:avLst/>
          </a:prstGeom>
          <a:noFill/>
          <a:ln>
            <a:noFill/>
          </a:ln>
        </p:spPr>
        <p:txBody>
          <a:bodyPr lIns="91425" tIns="91425" rIns="91425" bIns="91425" anchor="t" anchorCtr="0">
            <a:noAutofit/>
          </a:bodyPr>
          <a:lstStyle/>
          <a:p>
            <a:pPr lvl="0">
              <a:spcBef>
                <a:spcPts val="0"/>
              </a:spcBef>
              <a:spcAft>
                <a:spcPts val="1400"/>
              </a:spcAft>
              <a:buNone/>
            </a:pPr>
            <a:r>
              <a:rPr lang="en-GB" dirty="0"/>
              <a:t>Using the zone groups automatically created by the software, a VAV AHU can be quickly set up for each floor of the building. Areas with significantly different schedules are dragged and dropped to a different system.</a:t>
            </a:r>
          </a:p>
          <a:p>
            <a:pPr lvl="0">
              <a:spcBef>
                <a:spcPts val="0"/>
              </a:spcBef>
              <a:spcAft>
                <a:spcPts val="1400"/>
              </a:spcAft>
              <a:buNone/>
            </a:pPr>
            <a:r>
              <a:rPr lang="en-GB" dirty="0"/>
              <a:t>Each baseline airside system will automatically have the appropriate heating and cooling system created for it. In this instance this means a heat pump, but for baseline system 7 for example, the wizard would create a cooling system featuring a water-source chiller, primary and secondary pumping, and a cooling tower sized according to the requirements of 90.1 Appendix 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751" y="1315027"/>
            <a:ext cx="3990474" cy="540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41" y="4619549"/>
            <a:ext cx="67532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xmlns="" id="{E0406FAE-6246-444D-88E5-C7EAE379522D}"/>
              </a:ext>
            </a:extLst>
          </p:cNvPr>
          <p:cNvSpPr>
            <a:spLocks noGrp="1"/>
          </p:cNvSpPr>
          <p:nvPr>
            <p:ph type="title"/>
          </p:nvPr>
        </p:nvSpPr>
        <p:spPr/>
        <p:txBody>
          <a:bodyPr/>
          <a:lstStyle/>
          <a:p>
            <a:r>
              <a:rPr lang="en-US" dirty="0"/>
              <a:t>Baseline Building HVAC Systems</a:t>
            </a:r>
          </a:p>
        </p:txBody>
      </p:sp>
      <p:sp>
        <p:nvSpPr>
          <p:cNvPr id="5" name="Text Placeholder 4">
            <a:extLst>
              <a:ext uri="{FF2B5EF4-FFF2-40B4-BE49-F238E27FC236}">
                <a16:creationId xmlns:a16="http://schemas.microsoft.com/office/drawing/2014/main" xmlns="" id="{B720C07D-AE01-3540-8BB1-86F988F1DA81}"/>
              </a:ext>
            </a:extLst>
          </p:cNvPr>
          <p:cNvSpPr>
            <a:spLocks noGrp="1"/>
          </p:cNvSpPr>
          <p:nvPr>
            <p:ph type="body" sz="quarter" idx="13"/>
          </p:nvPr>
        </p:nvSpPr>
        <p:spPr/>
        <p:txBody>
          <a:bodyPr/>
          <a:lstStyle/>
          <a:p>
            <a:r>
              <a:rPr lang="en-US" dirty="0"/>
              <a:t>Baseline Systems – Automation</a:t>
            </a:r>
          </a:p>
          <a:p>
            <a:endParaRPr lang="en-US" dirty="0"/>
          </a:p>
        </p:txBody>
      </p:sp>
    </p:spTree>
    <p:extLst>
      <p:ext uri="{BB962C8B-B14F-4D97-AF65-F5344CB8AC3E}">
        <p14:creationId xmlns:p14="http://schemas.microsoft.com/office/powerpoint/2010/main" val="203893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1" y="1317165"/>
            <a:ext cx="11744212" cy="1317482"/>
          </a:xfrm>
          <a:prstGeom prst="rect">
            <a:avLst/>
          </a:prstGeom>
          <a:noFill/>
          <a:ln>
            <a:noFill/>
          </a:ln>
        </p:spPr>
        <p:txBody>
          <a:bodyPr lIns="91425" tIns="91425" rIns="91425" bIns="91425" anchor="t" anchorCtr="0">
            <a:noAutofit/>
          </a:bodyPr>
          <a:lstStyle/>
          <a:p>
            <a:pPr lvl="0">
              <a:spcBef>
                <a:spcPts val="0"/>
              </a:spcBef>
              <a:buNone/>
            </a:pPr>
            <a:r>
              <a:rPr lang="en-GB" dirty="0"/>
              <a:t>The 90.1 efficiency tools included in </a:t>
            </a:r>
            <a:r>
              <a:rPr lang="en-GB" b="1" i="1" dirty="0"/>
              <a:t>Tas Systems</a:t>
            </a:r>
            <a:r>
              <a:rPr lang="en-GB" dirty="0"/>
              <a:t> are used to dynamically size the efficiencies of fans, heat exchangers, boilers, chillers, and heat pumps. The tools make use of the Lua scripting language to overwrite the default behaviour of these components and ensure that the efficiency values used by the components comply with the requirements of the 90.1 document - for example fan efficiency depends on the system type, maximum flow rate, regulations version, etc. </a:t>
            </a:r>
          </a:p>
          <a:p>
            <a:pPr lvl="0">
              <a:spcBef>
                <a:spcPts val="0"/>
              </a:spcBef>
              <a:buNone/>
            </a:pPr>
            <a:endParaRPr lang="en-GB" b="1" dirty="0">
              <a:solidFill>
                <a:schemeClr val="bg2">
                  <a:lumMod val="50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40" y="2634647"/>
            <a:ext cx="8587183" cy="380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27431" y="2828102"/>
            <a:ext cx="2923673" cy="3416320"/>
          </a:xfrm>
          <a:prstGeom prst="rect">
            <a:avLst/>
          </a:prstGeom>
          <a:noFill/>
        </p:spPr>
        <p:txBody>
          <a:bodyPr wrap="square" rtlCol="0">
            <a:spAutoFit/>
          </a:bodyPr>
          <a:lstStyle/>
          <a:p>
            <a:pPr lvl="0">
              <a:spcBef>
                <a:spcPts val="0"/>
              </a:spcBef>
              <a:buNone/>
            </a:pPr>
            <a:r>
              <a:rPr lang="en-GB" dirty="0"/>
              <a:t>The use of dynamic sizing means that if the sized capacity of the component should change (e.g. fan flow rate) then the new efficiency will be recalculated and used automatically. This becomes very important when the baseline systems file which has just been set up is replicated for use with the other baseline buildings.</a:t>
            </a:r>
          </a:p>
        </p:txBody>
      </p:sp>
      <p:sp>
        <p:nvSpPr>
          <p:cNvPr id="5" name="Title 4">
            <a:extLst>
              <a:ext uri="{FF2B5EF4-FFF2-40B4-BE49-F238E27FC236}">
                <a16:creationId xmlns:a16="http://schemas.microsoft.com/office/drawing/2014/main" xmlns="" id="{BDDC1F6E-1526-BF43-B924-F18A09FA63F5}"/>
              </a:ext>
            </a:extLst>
          </p:cNvPr>
          <p:cNvSpPr>
            <a:spLocks noGrp="1"/>
          </p:cNvSpPr>
          <p:nvPr>
            <p:ph type="title"/>
          </p:nvPr>
        </p:nvSpPr>
        <p:spPr/>
        <p:txBody>
          <a:bodyPr/>
          <a:lstStyle/>
          <a:p>
            <a:r>
              <a:rPr lang="en-US" dirty="0"/>
              <a:t>Baseline Building HVAC Systems</a:t>
            </a:r>
          </a:p>
        </p:txBody>
      </p:sp>
      <p:sp>
        <p:nvSpPr>
          <p:cNvPr id="7" name="Text Placeholder 6">
            <a:extLst>
              <a:ext uri="{FF2B5EF4-FFF2-40B4-BE49-F238E27FC236}">
                <a16:creationId xmlns:a16="http://schemas.microsoft.com/office/drawing/2014/main" xmlns="" id="{82ECAAF1-04F8-B043-8DBA-5E78E25C521B}"/>
              </a:ext>
            </a:extLst>
          </p:cNvPr>
          <p:cNvSpPr>
            <a:spLocks noGrp="1"/>
          </p:cNvSpPr>
          <p:nvPr>
            <p:ph type="body" sz="quarter" idx="13"/>
          </p:nvPr>
        </p:nvSpPr>
        <p:spPr/>
        <p:txBody>
          <a:bodyPr/>
          <a:lstStyle/>
          <a:p>
            <a:r>
              <a:rPr lang="en-US" dirty="0"/>
              <a:t>Baseline Systems – Automation</a:t>
            </a:r>
          </a:p>
          <a:p>
            <a:endParaRPr lang="en-US" dirty="0"/>
          </a:p>
        </p:txBody>
      </p:sp>
    </p:spTree>
    <p:extLst>
      <p:ext uri="{BB962C8B-B14F-4D97-AF65-F5344CB8AC3E}">
        <p14:creationId xmlns:p14="http://schemas.microsoft.com/office/powerpoint/2010/main" val="388237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1" y="1402890"/>
            <a:ext cx="5872106" cy="3044136"/>
          </a:xfrm>
          <a:prstGeom prst="rect">
            <a:avLst/>
          </a:prstGeom>
          <a:noFill/>
          <a:ln>
            <a:noFill/>
          </a:ln>
        </p:spPr>
        <p:txBody>
          <a:bodyPr lIns="91425" tIns="91425" rIns="91425" bIns="91425" anchor="t" anchorCtr="0">
            <a:noAutofit/>
          </a:bodyPr>
          <a:lstStyle/>
          <a:p>
            <a:pPr lvl="0">
              <a:spcBef>
                <a:spcPts val="0"/>
              </a:spcBef>
              <a:spcAft>
                <a:spcPts val="1400"/>
              </a:spcAft>
              <a:buNone/>
            </a:pPr>
            <a:r>
              <a:rPr lang="en-GB" dirty="0"/>
              <a:t>Running the 90.1 efficiency tools is the last action required in the </a:t>
            </a:r>
            <a:r>
              <a:rPr lang="en-GB" b="1" i="1" dirty="0"/>
              <a:t>Tas Systems</a:t>
            </a:r>
            <a:r>
              <a:rPr lang="en-GB" dirty="0"/>
              <a:t> program.</a:t>
            </a:r>
          </a:p>
          <a:p>
            <a:pPr lvl="0">
              <a:spcBef>
                <a:spcPts val="0"/>
              </a:spcBef>
              <a:spcAft>
                <a:spcPts val="1400"/>
              </a:spcAft>
              <a:buNone/>
            </a:pPr>
            <a:r>
              <a:rPr lang="en-GB" dirty="0"/>
              <a:t>The user then returns to the 90.1 Studio and selects the option to copy the baseline systems file for use with the remaining baseline buildings. Thanks to the dynamic sizing of component efficiencies it is unnecessary to carry out any further work on these new files.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32" y="3781367"/>
            <a:ext cx="5476924" cy="274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438" y="1317165"/>
            <a:ext cx="3709173" cy="247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66438" y="4006516"/>
            <a:ext cx="3709173" cy="1200329"/>
          </a:xfrm>
          <a:prstGeom prst="rect">
            <a:avLst/>
          </a:prstGeom>
          <a:noFill/>
        </p:spPr>
        <p:txBody>
          <a:bodyPr wrap="square" rtlCol="0">
            <a:spAutoFit/>
          </a:bodyPr>
          <a:lstStyle/>
          <a:p>
            <a:pPr lvl="0">
              <a:spcBef>
                <a:spcPts val="0"/>
              </a:spcBef>
              <a:buNone/>
            </a:pPr>
            <a:r>
              <a:rPr lang="en-GB" dirty="0"/>
              <a:t>Finally, the 90.1 studio can be used to copy the minimum fresh air values from the proposed systems file to the baseline systems files.</a:t>
            </a:r>
          </a:p>
        </p:txBody>
      </p:sp>
      <p:sp>
        <p:nvSpPr>
          <p:cNvPr id="4" name="Title 3">
            <a:extLst>
              <a:ext uri="{FF2B5EF4-FFF2-40B4-BE49-F238E27FC236}">
                <a16:creationId xmlns:a16="http://schemas.microsoft.com/office/drawing/2014/main" xmlns="" id="{1AE643FF-B0C1-C945-BD5E-7105E3A28C60}"/>
              </a:ext>
            </a:extLst>
          </p:cNvPr>
          <p:cNvSpPr>
            <a:spLocks noGrp="1"/>
          </p:cNvSpPr>
          <p:nvPr>
            <p:ph type="title"/>
          </p:nvPr>
        </p:nvSpPr>
        <p:spPr/>
        <p:txBody>
          <a:bodyPr/>
          <a:lstStyle/>
          <a:p>
            <a:r>
              <a:rPr lang="en-US" dirty="0"/>
              <a:t>Baseline Building HVAC Systems</a:t>
            </a:r>
          </a:p>
        </p:txBody>
      </p:sp>
      <p:sp>
        <p:nvSpPr>
          <p:cNvPr id="5" name="Text Placeholder 4">
            <a:extLst>
              <a:ext uri="{FF2B5EF4-FFF2-40B4-BE49-F238E27FC236}">
                <a16:creationId xmlns:a16="http://schemas.microsoft.com/office/drawing/2014/main" xmlns="" id="{E4A78769-04C4-2F47-8D60-49C2DB58F0C7}"/>
              </a:ext>
            </a:extLst>
          </p:cNvPr>
          <p:cNvSpPr>
            <a:spLocks noGrp="1"/>
          </p:cNvSpPr>
          <p:nvPr>
            <p:ph type="body" sz="quarter" idx="13"/>
          </p:nvPr>
        </p:nvSpPr>
        <p:spPr/>
        <p:txBody>
          <a:bodyPr/>
          <a:lstStyle/>
          <a:p>
            <a:r>
              <a:rPr lang="en-US" dirty="0"/>
              <a:t>Baseline Systems – Automation</a:t>
            </a:r>
          </a:p>
          <a:p>
            <a:endParaRPr lang="en-US" dirty="0"/>
          </a:p>
        </p:txBody>
      </p:sp>
    </p:spTree>
    <p:extLst>
      <p:ext uri="{BB962C8B-B14F-4D97-AF65-F5344CB8AC3E}">
        <p14:creationId xmlns:p14="http://schemas.microsoft.com/office/powerpoint/2010/main" val="227871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a:extLst>
              <a:ext uri="{FF2B5EF4-FFF2-40B4-BE49-F238E27FC236}">
                <a16:creationId xmlns:a16="http://schemas.microsoft.com/office/drawing/2014/main" xmlns="" id="{F5632DD6-2FDB-46CF-B907-A7264DB9AB3E}"/>
              </a:ext>
            </a:extLst>
          </p:cNvPr>
          <p:cNvSpPr txBox="1"/>
          <p:nvPr/>
        </p:nvSpPr>
        <p:spPr>
          <a:xfrm>
            <a:off x="239242" y="1341187"/>
            <a:ext cx="5066684" cy="1182937"/>
          </a:xfrm>
          <a:prstGeom prst="rect">
            <a:avLst/>
          </a:prstGeom>
          <a:noFill/>
          <a:ln>
            <a:noFill/>
          </a:ln>
        </p:spPr>
        <p:txBody>
          <a:bodyPr lIns="91425" tIns="91425" rIns="91425" bIns="91425" anchor="t" anchorCtr="0">
            <a:noAutofit/>
          </a:bodyPr>
          <a:lstStyle/>
          <a:p>
            <a:pPr lvl="0">
              <a:spcBef>
                <a:spcPts val="0"/>
              </a:spcBef>
              <a:buNone/>
            </a:pPr>
            <a:r>
              <a:rPr lang="en-GB" dirty="0"/>
              <a:t>Systems are simulated for the five buildings simultaneously - these simulations are multi-core enabled allowing simulation in parallel and increased workflow efficiency.</a:t>
            </a: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7824" y="4466664"/>
            <a:ext cx="2958732" cy="22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46558" y="5092206"/>
            <a:ext cx="6087979" cy="1836400"/>
          </a:xfrm>
          <a:prstGeom prst="rect">
            <a:avLst/>
          </a:prstGeom>
          <a:noFill/>
        </p:spPr>
        <p:txBody>
          <a:bodyPr wrap="square" rtlCol="0">
            <a:spAutoFit/>
          </a:bodyPr>
          <a:lstStyle/>
          <a:p>
            <a:pPr lvl="0">
              <a:spcBef>
                <a:spcPts val="0"/>
              </a:spcBef>
              <a:spcAft>
                <a:spcPts val="1400"/>
              </a:spcAft>
              <a:buNone/>
            </a:pPr>
            <a:r>
              <a:rPr lang="en-GB" dirty="0"/>
              <a:t>The 90.1 Studio generates reports comparing proposed and baseline consumption, carbon, and costs. </a:t>
            </a:r>
          </a:p>
          <a:p>
            <a:pPr lvl="0">
              <a:spcBef>
                <a:spcPts val="0"/>
              </a:spcBef>
              <a:spcAft>
                <a:spcPts val="1400"/>
              </a:spcAft>
              <a:buNone/>
            </a:pPr>
            <a:r>
              <a:rPr lang="en-GB" dirty="0"/>
              <a:t>Reports can also be generated with </a:t>
            </a:r>
            <a:r>
              <a:rPr lang="en-US" dirty="0"/>
              <a:t>sizing results for all components, and inputs and results for all systems.</a:t>
            </a:r>
          </a:p>
          <a:p>
            <a:endParaRPr lang="en-GB" b="1" dirty="0">
              <a:solidFill>
                <a:srgbClr val="767B7F"/>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12" y="2600668"/>
            <a:ext cx="4307943" cy="178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838" y="852235"/>
            <a:ext cx="6335700" cy="423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xmlns="" id="{7F33AE66-2898-1243-9FB7-F038E6096F3E}"/>
              </a:ext>
            </a:extLst>
          </p:cNvPr>
          <p:cNvSpPr>
            <a:spLocks noGrp="1"/>
          </p:cNvSpPr>
          <p:nvPr>
            <p:ph type="title"/>
          </p:nvPr>
        </p:nvSpPr>
        <p:spPr/>
        <p:txBody>
          <a:bodyPr/>
          <a:lstStyle/>
          <a:p>
            <a:r>
              <a:rPr lang="en-US" dirty="0"/>
              <a:t>90.1 Simulation and Reports</a:t>
            </a:r>
          </a:p>
        </p:txBody>
      </p:sp>
      <p:sp>
        <p:nvSpPr>
          <p:cNvPr id="6" name="Text Placeholder 5">
            <a:extLst>
              <a:ext uri="{FF2B5EF4-FFF2-40B4-BE49-F238E27FC236}">
                <a16:creationId xmlns:a16="http://schemas.microsoft.com/office/drawing/2014/main" xmlns="" id="{9FE6A9AE-F6A2-4E42-B14D-2828902FBC31}"/>
              </a:ext>
            </a:extLst>
          </p:cNvPr>
          <p:cNvSpPr>
            <a:spLocks noGrp="1"/>
          </p:cNvSpPr>
          <p:nvPr>
            <p:ph type="body" sz="quarter" idx="13"/>
          </p:nvPr>
        </p:nvSpPr>
        <p:spPr/>
        <p:txBody>
          <a:bodyPr/>
          <a:lstStyle/>
          <a:p>
            <a:r>
              <a:rPr lang="en-US" dirty="0"/>
              <a:t>Simulation and Reports</a:t>
            </a:r>
          </a:p>
        </p:txBody>
      </p:sp>
    </p:spTree>
    <p:extLst>
      <p:ext uri="{BB962C8B-B14F-4D97-AF65-F5344CB8AC3E}">
        <p14:creationId xmlns:p14="http://schemas.microsoft.com/office/powerpoint/2010/main" val="345377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01">
            <a:extLst>
              <a:ext uri="{FF2B5EF4-FFF2-40B4-BE49-F238E27FC236}">
                <a16:creationId xmlns:a16="http://schemas.microsoft.com/office/drawing/2014/main" xmlns="" id="{F5632DD6-2FDB-46CF-B907-A7264DB9AB3E}"/>
              </a:ext>
            </a:extLst>
          </p:cNvPr>
          <p:cNvSpPr txBox="1"/>
          <p:nvPr/>
        </p:nvSpPr>
        <p:spPr>
          <a:xfrm>
            <a:off x="7178026" y="1550669"/>
            <a:ext cx="4883345" cy="5061109"/>
          </a:xfrm>
          <a:prstGeom prst="rect">
            <a:avLst/>
          </a:prstGeom>
          <a:noFill/>
          <a:ln>
            <a:noFill/>
          </a:ln>
        </p:spPr>
        <p:txBody>
          <a:bodyPr lIns="91425" tIns="91425" rIns="91425" bIns="91425" anchor="t" anchorCtr="0">
            <a:noAutofit/>
          </a:bodyPr>
          <a:lstStyle/>
          <a:p>
            <a:pPr lvl="0">
              <a:spcBef>
                <a:spcPts val="0"/>
              </a:spcBef>
              <a:buNone/>
            </a:pPr>
            <a:r>
              <a:rPr lang="en-US" dirty="0"/>
              <a:t>A 90.1 Appendix G project is carried out on a new office building in climate zone 5A.  The 2007 version of 90.1 is being used.</a:t>
            </a:r>
          </a:p>
          <a:p>
            <a:pPr lvl="0">
              <a:spcBef>
                <a:spcPts val="0"/>
              </a:spcBef>
              <a:buNone/>
            </a:pPr>
            <a:endParaRPr lang="en-US" dirty="0"/>
          </a:p>
          <a:p>
            <a:pPr lvl="0">
              <a:spcBef>
                <a:spcPts val="0"/>
              </a:spcBef>
              <a:buNone/>
            </a:pPr>
            <a:r>
              <a:rPr lang="en-US" dirty="0"/>
              <a:t>45 thermal zones, split across four office levels.</a:t>
            </a:r>
          </a:p>
          <a:p>
            <a:pPr lvl="0">
              <a:spcBef>
                <a:spcPts val="0"/>
              </a:spcBef>
              <a:buNone/>
            </a:pPr>
            <a:endParaRPr lang="en-US" dirty="0"/>
          </a:p>
          <a:p>
            <a:pPr lvl="0">
              <a:spcBef>
                <a:spcPts val="0"/>
              </a:spcBef>
              <a:buNone/>
            </a:pPr>
            <a:r>
              <a:rPr lang="en-US" dirty="0"/>
              <a:t>Geometry was created in the Tas3D modeler but Tas3D can also import geometry via Revit gbXML. A model of this size would import within seconds.</a:t>
            </a:r>
          </a:p>
          <a:p>
            <a:pPr lvl="0">
              <a:spcBef>
                <a:spcPts val="0"/>
              </a:spcBef>
              <a:buNone/>
            </a:pPr>
            <a:endParaRPr lang="en-US" dirty="0"/>
          </a:p>
          <a:p>
            <a:pPr lvl="0">
              <a:spcBef>
                <a:spcPts val="0"/>
              </a:spcBef>
              <a:buNone/>
            </a:pPr>
            <a:r>
              <a:rPr lang="en-US" dirty="0"/>
              <a:t>Performance of proposed and baseline buildings will be compared – this geometry will be used as the basis for each of the five buildings.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83" y="1554680"/>
            <a:ext cx="6719510" cy="469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a:extLst>
              <a:ext uri="{FF2B5EF4-FFF2-40B4-BE49-F238E27FC236}">
                <a16:creationId xmlns:a16="http://schemas.microsoft.com/office/drawing/2014/main" xmlns="" id="{5B94E810-73FC-314A-BE73-83BC51F2DC2F}"/>
              </a:ext>
            </a:extLst>
          </p:cNvPr>
          <p:cNvSpPr>
            <a:spLocks noGrp="1"/>
          </p:cNvSpPr>
          <p:nvPr>
            <p:ph type="body" sz="quarter" idx="13"/>
          </p:nvPr>
        </p:nvSpPr>
        <p:spPr>
          <a:xfrm>
            <a:off x="217709" y="944450"/>
            <a:ext cx="5830666" cy="523194"/>
          </a:xfrm>
        </p:spPr>
        <p:txBody>
          <a:bodyPr/>
          <a:lstStyle/>
          <a:p>
            <a:r>
              <a:rPr lang="en-US" dirty="0"/>
              <a:t>Carrying out a 90.1 Appendix G Project</a:t>
            </a:r>
          </a:p>
          <a:p>
            <a:endParaRPr lang="en-US" dirty="0"/>
          </a:p>
          <a:p>
            <a:endParaRPr lang="en-US" dirty="0"/>
          </a:p>
        </p:txBody>
      </p:sp>
      <p:sp>
        <p:nvSpPr>
          <p:cNvPr id="7" name="Title 3">
            <a:extLst>
              <a:ext uri="{FF2B5EF4-FFF2-40B4-BE49-F238E27FC236}">
                <a16:creationId xmlns:a16="http://schemas.microsoft.com/office/drawing/2014/main" xmlns="" id="{2B0AD66F-4D45-4749-A8C5-C4FE1C9A6C79}"/>
              </a:ext>
            </a:extLst>
          </p:cNvPr>
          <p:cNvSpPr>
            <a:spLocks noGrp="1"/>
          </p:cNvSpPr>
          <p:nvPr>
            <p:ph type="title"/>
          </p:nvPr>
        </p:nvSpPr>
        <p:spPr>
          <a:xfrm>
            <a:off x="2341756" y="14718"/>
            <a:ext cx="9850244" cy="685799"/>
          </a:xfrm>
        </p:spPr>
        <p:txBody>
          <a:bodyPr/>
          <a:lstStyle/>
          <a:p>
            <a:r>
              <a:rPr lang="en-US" dirty="0"/>
              <a:t>Project Overview</a:t>
            </a:r>
          </a:p>
        </p:txBody>
      </p:sp>
    </p:spTree>
    <p:extLst>
      <p:ext uri="{BB962C8B-B14F-4D97-AF65-F5344CB8AC3E}">
        <p14:creationId xmlns:p14="http://schemas.microsoft.com/office/powerpoint/2010/main" val="53511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1">
            <a:extLst>
              <a:ext uri="{FF2B5EF4-FFF2-40B4-BE49-F238E27FC236}">
                <a16:creationId xmlns:a16="http://schemas.microsoft.com/office/drawing/2014/main" xmlns="" id="{F5632DD6-2FDB-46CF-B907-A7264DB9AB3E}"/>
              </a:ext>
            </a:extLst>
          </p:cNvPr>
          <p:cNvSpPr txBox="1"/>
          <p:nvPr/>
        </p:nvSpPr>
        <p:spPr>
          <a:xfrm>
            <a:off x="353421" y="1379687"/>
            <a:ext cx="7048864" cy="5144939"/>
          </a:xfrm>
          <a:prstGeom prst="rect">
            <a:avLst/>
          </a:prstGeom>
          <a:noFill/>
          <a:ln>
            <a:noFill/>
          </a:ln>
        </p:spPr>
        <p:txBody>
          <a:bodyPr lIns="91425" tIns="91425" rIns="91425" bIns="91425" anchor="t" anchorCtr="0">
            <a:noAutofit/>
          </a:bodyPr>
          <a:lstStyle/>
          <a:p>
            <a:pPr lvl="0">
              <a:spcBef>
                <a:spcPts val="0"/>
              </a:spcBef>
              <a:spcAft>
                <a:spcPts val="1400"/>
              </a:spcAft>
              <a:buNone/>
            </a:pPr>
            <a:r>
              <a:rPr lang="en-US" dirty="0"/>
              <a:t>The Proposed building design:</a:t>
            </a:r>
          </a:p>
          <a:p>
            <a:pPr marL="742950" lvl="1" indent="-285750">
              <a:buFont typeface="Arial" panose="020B0604020202020204" pitchFamily="34" charset="0"/>
              <a:buChar char="•"/>
            </a:pPr>
            <a:r>
              <a:rPr lang="en-US" dirty="0"/>
              <a:t>16.0% energy consumption improvement over the baseline</a:t>
            </a:r>
          </a:p>
          <a:p>
            <a:pPr marL="742950" lvl="1" indent="-285750">
              <a:spcAft>
                <a:spcPts val="1400"/>
              </a:spcAft>
              <a:buFont typeface="Arial" panose="020B0604020202020204" pitchFamily="34" charset="0"/>
              <a:buChar char="•"/>
            </a:pPr>
            <a:r>
              <a:rPr lang="en-US" dirty="0"/>
              <a:t>27.4% running cost saving over the baseline</a:t>
            </a:r>
          </a:p>
          <a:p>
            <a:pPr lvl="0">
              <a:spcBef>
                <a:spcPts val="0"/>
              </a:spcBef>
              <a:spcAft>
                <a:spcPts val="1400"/>
              </a:spcAft>
              <a:buNone/>
            </a:pPr>
            <a:r>
              <a:rPr lang="en-US" dirty="0"/>
              <a:t>Proposed building has seventeen unmet hours, baseline has five hours.</a:t>
            </a:r>
          </a:p>
          <a:p>
            <a:pPr lvl="0">
              <a:spcBef>
                <a:spcPts val="0"/>
              </a:spcBef>
              <a:spcAft>
                <a:spcPts val="1400"/>
              </a:spcAft>
              <a:buNone/>
            </a:pPr>
            <a:endParaRPr lang="en-US" dirty="0"/>
          </a:p>
          <a:p>
            <a:pPr lvl="0">
              <a:spcBef>
                <a:spcPts val="0"/>
              </a:spcBef>
              <a:spcAft>
                <a:spcPts val="1400"/>
              </a:spcAft>
              <a:buNone/>
            </a:pPr>
            <a:endParaRPr lang="en-US" dirty="0"/>
          </a:p>
          <a:p>
            <a:pPr lvl="0">
              <a:spcBef>
                <a:spcPts val="0"/>
              </a:spcBef>
              <a:spcAft>
                <a:spcPts val="1400"/>
              </a:spcAft>
              <a:buNone/>
            </a:pPr>
            <a:endParaRPr lang="en-US" dirty="0"/>
          </a:p>
          <a:p>
            <a:pPr lvl="0">
              <a:spcBef>
                <a:spcPts val="0"/>
              </a:spcBef>
              <a:spcAft>
                <a:spcPts val="1400"/>
              </a:spcAft>
              <a:buNone/>
            </a:pPr>
            <a:endParaRPr lang="en-US" dirty="0"/>
          </a:p>
          <a:p>
            <a:pPr lvl="0">
              <a:spcBef>
                <a:spcPts val="0"/>
              </a:spcBef>
              <a:spcAft>
                <a:spcPts val="1400"/>
              </a:spcAft>
              <a:buNone/>
            </a:pPr>
            <a:endParaRPr lang="en-US" dirty="0"/>
          </a:p>
          <a:p>
            <a:pPr lvl="0">
              <a:spcBef>
                <a:spcPts val="0"/>
              </a:spcBef>
              <a:spcAft>
                <a:spcPts val="1400"/>
              </a:spcAft>
              <a:buNone/>
            </a:pPr>
            <a:r>
              <a:rPr lang="en-US" dirty="0"/>
              <a:t>LEED Excel sheet automatically populated with input data and results.</a:t>
            </a:r>
          </a:p>
          <a:p>
            <a:pPr lvl="0">
              <a:spcBef>
                <a:spcPts val="0"/>
              </a:spcBef>
              <a:spcAft>
                <a:spcPts val="1400"/>
              </a:spcAft>
              <a:buNone/>
            </a:pPr>
            <a:r>
              <a:rPr lang="en-US" dirty="0"/>
              <a:t>Automatically generated reports give a clear and detailed breakdown of building energy consumption and costs.</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974" y="2983806"/>
            <a:ext cx="3359755" cy="234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85" y="808906"/>
            <a:ext cx="3979589" cy="307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10" y="3962398"/>
            <a:ext cx="3256547" cy="2632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xmlns="" id="{EC6BA44C-CA1D-324D-BB66-B6A58479968A}"/>
              </a:ext>
            </a:extLst>
          </p:cNvPr>
          <p:cNvSpPr>
            <a:spLocks noGrp="1"/>
          </p:cNvSpPr>
          <p:nvPr>
            <p:ph type="title"/>
          </p:nvPr>
        </p:nvSpPr>
        <p:spPr/>
        <p:txBody>
          <a:bodyPr/>
          <a:lstStyle/>
          <a:p>
            <a:r>
              <a:rPr lang="en-US" dirty="0"/>
              <a:t>90.1 Compliance Data and Reports</a:t>
            </a:r>
          </a:p>
        </p:txBody>
      </p:sp>
      <p:sp>
        <p:nvSpPr>
          <p:cNvPr id="3" name="Text Placeholder 2">
            <a:extLst>
              <a:ext uri="{FF2B5EF4-FFF2-40B4-BE49-F238E27FC236}">
                <a16:creationId xmlns:a16="http://schemas.microsoft.com/office/drawing/2014/main" xmlns="" id="{4ECEC34C-FF55-2C4C-9440-52CC69B398AF}"/>
              </a:ext>
            </a:extLst>
          </p:cNvPr>
          <p:cNvSpPr>
            <a:spLocks noGrp="1"/>
          </p:cNvSpPr>
          <p:nvPr>
            <p:ph type="body" sz="quarter" idx="13"/>
          </p:nvPr>
        </p:nvSpPr>
        <p:spPr/>
        <p:txBody>
          <a:bodyPr/>
          <a:lstStyle/>
          <a:p>
            <a:r>
              <a:rPr lang="en-US" dirty="0"/>
              <a:t>Project Results</a:t>
            </a:r>
          </a:p>
        </p:txBody>
      </p:sp>
    </p:spTree>
    <p:extLst>
      <p:ext uri="{BB962C8B-B14F-4D97-AF65-F5344CB8AC3E}">
        <p14:creationId xmlns:p14="http://schemas.microsoft.com/office/powerpoint/2010/main" val="71769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01">
            <a:extLst>
              <a:ext uri="{FF2B5EF4-FFF2-40B4-BE49-F238E27FC236}">
                <a16:creationId xmlns:a16="http://schemas.microsoft.com/office/drawing/2014/main" xmlns="" id="{F5632DD6-2FDB-46CF-B907-A7264DB9AB3E}"/>
              </a:ext>
            </a:extLst>
          </p:cNvPr>
          <p:cNvSpPr txBox="1"/>
          <p:nvPr/>
        </p:nvSpPr>
        <p:spPr>
          <a:xfrm>
            <a:off x="266700" y="1550670"/>
            <a:ext cx="5829300" cy="643999"/>
          </a:xfrm>
          <a:prstGeom prst="rect">
            <a:avLst/>
          </a:prstGeom>
          <a:noFill/>
          <a:ln>
            <a:noFill/>
          </a:ln>
        </p:spPr>
        <p:txBody>
          <a:bodyPr lIns="91425" tIns="91425" rIns="91425" bIns="91425" anchor="t" anchorCtr="0">
            <a:noAutofit/>
          </a:bodyPr>
          <a:lstStyle/>
          <a:p>
            <a:pPr lvl="0">
              <a:spcBef>
                <a:spcPts val="0"/>
              </a:spcBef>
              <a:buNone/>
            </a:pPr>
            <a:r>
              <a:rPr lang="en-US" dirty="0"/>
              <a:t>Building fabric and activity types (gains, schedules, and thermostats) are specified in Tas Building Simulator.</a:t>
            </a:r>
          </a:p>
        </p:txBody>
      </p:sp>
      <p:sp>
        <p:nvSpPr>
          <p:cNvPr id="8" name="TextBox 7"/>
          <p:cNvSpPr txBox="1"/>
          <p:nvPr/>
        </p:nvSpPr>
        <p:spPr>
          <a:xfrm>
            <a:off x="6472990" y="1550670"/>
            <a:ext cx="5572625" cy="923330"/>
          </a:xfrm>
          <a:prstGeom prst="rect">
            <a:avLst/>
          </a:prstGeom>
          <a:noFill/>
        </p:spPr>
        <p:txBody>
          <a:bodyPr wrap="square" rtlCol="0">
            <a:spAutoFit/>
          </a:bodyPr>
          <a:lstStyle/>
          <a:p>
            <a:pPr lvl="0">
              <a:spcBef>
                <a:spcPts val="0"/>
              </a:spcBef>
              <a:buNone/>
            </a:pPr>
            <a:r>
              <a:rPr lang="en-US" dirty="0"/>
              <a:t>The 3D visualization tool allows the user to verify that inputs are applied to the correct areas of the model.</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188" y="2251864"/>
            <a:ext cx="4967595" cy="433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309061"/>
            <a:ext cx="5626769" cy="422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a:extLst>
              <a:ext uri="{FF2B5EF4-FFF2-40B4-BE49-F238E27FC236}">
                <a16:creationId xmlns:a16="http://schemas.microsoft.com/office/drawing/2014/main" xmlns="" id="{D0823D18-4263-0446-B5EE-C842D70167E8}"/>
              </a:ext>
            </a:extLst>
          </p:cNvPr>
          <p:cNvSpPr>
            <a:spLocks noGrp="1"/>
          </p:cNvSpPr>
          <p:nvPr>
            <p:ph type="body" sz="quarter" idx="13"/>
          </p:nvPr>
        </p:nvSpPr>
        <p:spPr/>
        <p:txBody>
          <a:bodyPr/>
          <a:lstStyle/>
          <a:p>
            <a:r>
              <a:rPr lang="en-US" dirty="0"/>
              <a:t>Preparing the Proposed Building</a:t>
            </a:r>
          </a:p>
        </p:txBody>
      </p:sp>
      <p:sp>
        <p:nvSpPr>
          <p:cNvPr id="9" name="Title 3">
            <a:extLst>
              <a:ext uri="{FF2B5EF4-FFF2-40B4-BE49-F238E27FC236}">
                <a16:creationId xmlns:a16="http://schemas.microsoft.com/office/drawing/2014/main" xmlns="" id="{17146C69-8C29-DB48-A014-6518C4EBE615}"/>
              </a:ext>
            </a:extLst>
          </p:cNvPr>
          <p:cNvSpPr>
            <a:spLocks noGrp="1"/>
          </p:cNvSpPr>
          <p:nvPr>
            <p:ph type="title"/>
          </p:nvPr>
        </p:nvSpPr>
        <p:spPr>
          <a:xfrm>
            <a:off x="2341756" y="14718"/>
            <a:ext cx="9850244" cy="685799"/>
          </a:xfrm>
        </p:spPr>
        <p:txBody>
          <a:bodyPr/>
          <a:lstStyle/>
          <a:p>
            <a:r>
              <a:rPr lang="en-US" dirty="0"/>
              <a:t>Proposed Building Data</a:t>
            </a:r>
          </a:p>
        </p:txBody>
      </p:sp>
    </p:spTree>
    <p:extLst>
      <p:ext uri="{BB962C8B-B14F-4D97-AF65-F5344CB8AC3E}">
        <p14:creationId xmlns:p14="http://schemas.microsoft.com/office/powerpoint/2010/main" val="326601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6">
            <a:extLst>
              <a:ext uri="{FF2B5EF4-FFF2-40B4-BE49-F238E27FC236}">
                <a16:creationId xmlns:a16="http://schemas.microsoft.com/office/drawing/2014/main" xmlns="" id="{78B0C9A0-5717-4D12-95BB-4783745F57DF}"/>
              </a:ext>
            </a:extLst>
          </p:cNvPr>
          <p:cNvSpPr txBox="1">
            <a:spLocks/>
          </p:cNvSpPr>
          <p:nvPr/>
        </p:nvSpPr>
        <p:spPr>
          <a:xfrm>
            <a:off x="6946537" y="770024"/>
            <a:ext cx="4632111" cy="971690"/>
          </a:xfrm>
          <a:prstGeom prst="rect">
            <a:avLst/>
          </a:prstGeom>
        </p:spPr>
        <p:txBody>
          <a:bodyPr vert="horz" lIns="91425" tIns="91425" rIns="91425" bIns="91425" rtlCol="0" anchor="t" anchorCtr="0">
            <a:noAutofit/>
          </a:bodyPr>
          <a:lstStyle>
            <a:lvl1pPr marL="182880" lvl="0" indent="-182880" algn="l" defTabSz="914400" rtl="0" eaLnBrk="1" latinLnBrk="0" hangingPunct="1">
              <a:spcBef>
                <a:spcPts val="0"/>
              </a:spcBef>
              <a:buClr>
                <a:schemeClr val="accent1"/>
              </a:buClr>
              <a:buSzPct val="85000"/>
              <a:buFont typeface="Arial" pitchFamily="34" charset="0"/>
              <a:buChar char="•"/>
              <a:defRPr sz="2400" kern="1200">
                <a:solidFill>
                  <a:schemeClr val="tx1"/>
                </a:solidFill>
                <a:latin typeface="+mn-lt"/>
                <a:ea typeface="+mn-ea"/>
                <a:cs typeface="+mn-cs"/>
              </a:defRPr>
            </a:lvl1pPr>
            <a:lvl2pPr marL="457200" lvl="1" indent="-182880" algn="l" defTabSz="914400" rtl="0" eaLnBrk="1" latinLnBrk="0" hangingPunct="1">
              <a:spcBef>
                <a:spcPts val="0"/>
              </a:spcBef>
              <a:buClr>
                <a:schemeClr val="accent1"/>
              </a:buClr>
              <a:buSzPct val="85000"/>
              <a:buFont typeface="Arial" pitchFamily="34" charset="0"/>
              <a:buChar char="•"/>
              <a:defRPr sz="2000" kern="1200">
                <a:solidFill>
                  <a:schemeClr val="tx1"/>
                </a:solidFill>
                <a:latin typeface="+mn-lt"/>
                <a:ea typeface="+mn-ea"/>
                <a:cs typeface="+mn-cs"/>
              </a:defRPr>
            </a:lvl2pPr>
            <a:lvl3pPr marL="731520" lvl="2" indent="-182880" algn="l" defTabSz="914400" rtl="0" eaLnBrk="1" latinLnBrk="0" hangingPunct="1">
              <a:spcBef>
                <a:spcPts val="0"/>
              </a:spcBef>
              <a:buClr>
                <a:schemeClr val="accent1"/>
              </a:buClr>
              <a:buSzPct val="90000"/>
              <a:buFont typeface="Arial" pitchFamily="34" charset="0"/>
              <a:buChar char="•"/>
              <a:defRPr sz="1800" kern="1200">
                <a:solidFill>
                  <a:schemeClr val="tx1"/>
                </a:solidFill>
                <a:latin typeface="+mn-lt"/>
                <a:ea typeface="+mn-ea"/>
                <a:cs typeface="+mn-cs"/>
              </a:defRPr>
            </a:lvl3pPr>
            <a:lvl4pPr marL="1005840" lvl="3" indent="-182880" algn="l" defTabSz="914400" rtl="0" eaLnBrk="1" latinLnBrk="0" hangingPunct="1">
              <a:spcBef>
                <a:spcPts val="0"/>
              </a:spcBef>
              <a:buClr>
                <a:schemeClr val="accent1"/>
              </a:buClr>
              <a:buFont typeface="Arial" pitchFamily="34" charset="0"/>
              <a:buChar char="•"/>
              <a:defRPr sz="1600" kern="1200">
                <a:solidFill>
                  <a:schemeClr val="tx1"/>
                </a:solidFill>
                <a:latin typeface="+mn-lt"/>
                <a:ea typeface="+mn-ea"/>
                <a:cs typeface="+mn-cs"/>
              </a:defRPr>
            </a:lvl4pPr>
            <a:lvl5pPr marL="1188720" lvl="4" indent="-137160" algn="l" defTabSz="914400" rtl="0" eaLnBrk="1" latinLnBrk="0" hangingPunct="1">
              <a:spcBef>
                <a:spcPts val="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lvl="5" indent="-182880" algn="l" defTabSz="914400" rtl="0" eaLnBrk="1" latinLnBrk="0" hangingPunct="1">
              <a:spcBef>
                <a:spcPts val="0"/>
              </a:spcBef>
              <a:buClr>
                <a:schemeClr val="accent1"/>
              </a:buClr>
              <a:buFont typeface="Arial" pitchFamily="34" charset="0"/>
              <a:buChar char="•"/>
              <a:defRPr sz="1300" kern="1200">
                <a:solidFill>
                  <a:schemeClr val="tx1"/>
                </a:solidFill>
                <a:latin typeface="+mn-lt"/>
                <a:ea typeface="+mn-ea"/>
                <a:cs typeface="+mn-cs"/>
              </a:defRPr>
            </a:lvl6pPr>
            <a:lvl7pPr marL="1554480" lvl="6" indent="-182880" algn="l" defTabSz="914400" rtl="0" eaLnBrk="1" latinLnBrk="0" hangingPunct="1">
              <a:spcBef>
                <a:spcPts val="0"/>
              </a:spcBef>
              <a:buClr>
                <a:schemeClr val="accent1"/>
              </a:buClr>
              <a:buFont typeface="Arial" pitchFamily="34" charset="0"/>
              <a:buChar char="•"/>
              <a:defRPr sz="1300" kern="1200">
                <a:solidFill>
                  <a:schemeClr val="tx1"/>
                </a:solidFill>
                <a:latin typeface="+mn-lt"/>
                <a:ea typeface="+mn-ea"/>
                <a:cs typeface="+mn-cs"/>
              </a:defRPr>
            </a:lvl7pPr>
            <a:lvl8pPr marL="1737360" lvl="7" indent="-182880" algn="l" defTabSz="914400" rtl="0" eaLnBrk="1" latinLnBrk="0" hangingPunct="1">
              <a:spcBef>
                <a:spcPts val="0"/>
              </a:spcBef>
              <a:buClr>
                <a:schemeClr val="accent1"/>
              </a:buClr>
              <a:buFont typeface="Arial" pitchFamily="34" charset="0"/>
              <a:buChar char="•"/>
              <a:defRPr sz="1300" kern="1200">
                <a:solidFill>
                  <a:schemeClr val="tx1"/>
                </a:solidFill>
                <a:latin typeface="+mn-lt"/>
                <a:ea typeface="+mn-ea"/>
                <a:cs typeface="+mn-cs"/>
              </a:defRPr>
            </a:lvl8pPr>
            <a:lvl9pPr marL="1920240" lvl="8" indent="-182880" algn="l" defTabSz="914400" rtl="0" eaLnBrk="1" latinLnBrk="0" hangingPunct="1">
              <a:spcBef>
                <a:spcPts val="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15000"/>
              </a:lnSpc>
              <a:spcAft>
                <a:spcPts val="1600"/>
              </a:spcAft>
              <a:buNone/>
            </a:pPr>
            <a:r>
              <a:rPr lang="en-US" sz="2800" dirty="0"/>
              <a:t>Managing 90.1 Projects With Dedicated Studio Application</a:t>
            </a:r>
          </a:p>
        </p:txBody>
      </p:sp>
      <p:sp>
        <p:nvSpPr>
          <p:cNvPr id="3" name="Shape 201">
            <a:extLst>
              <a:ext uri="{FF2B5EF4-FFF2-40B4-BE49-F238E27FC236}">
                <a16:creationId xmlns:a16="http://schemas.microsoft.com/office/drawing/2014/main" xmlns="" id="{F5632DD6-2FDB-46CF-B907-A7264DB9AB3E}"/>
              </a:ext>
            </a:extLst>
          </p:cNvPr>
          <p:cNvSpPr txBox="1"/>
          <p:nvPr/>
        </p:nvSpPr>
        <p:spPr>
          <a:xfrm>
            <a:off x="7108940" y="2347644"/>
            <a:ext cx="4804296" cy="4194628"/>
          </a:xfrm>
          <a:prstGeom prst="rect">
            <a:avLst/>
          </a:prstGeom>
          <a:noFill/>
          <a:ln>
            <a:noFill/>
          </a:ln>
        </p:spPr>
        <p:txBody>
          <a:bodyPr lIns="91425" tIns="91425" rIns="91425" bIns="91425" anchor="t" anchorCtr="0">
            <a:noAutofit/>
          </a:bodyPr>
          <a:lstStyle/>
          <a:p>
            <a:pPr lvl="0">
              <a:spcBef>
                <a:spcPts val="0"/>
              </a:spcBef>
              <a:buNone/>
            </a:pPr>
            <a:r>
              <a:rPr lang="en-US" dirty="0"/>
              <a:t>Tas Engineering includes a 90.1 studio which keeps all your project files in one place. The studio contains tools for generating baseline building geometry and lighting gains for 90.1 versions 2007-2016.</a:t>
            </a:r>
          </a:p>
          <a:p>
            <a:pPr lvl="0">
              <a:spcBef>
                <a:spcPts val="0"/>
              </a:spcBef>
              <a:buNone/>
            </a:pPr>
            <a:endParaRPr lang="en-US" dirty="0"/>
          </a:p>
          <a:p>
            <a:r>
              <a:rPr lang="en-US" dirty="0"/>
              <a:t>The user adds the proposed geometry (Tas3D) and building data (TBD) files to the studio. The next stage is to create the baseline buildings.</a:t>
            </a:r>
          </a:p>
          <a:p>
            <a:pPr lvl="0">
              <a:spcBef>
                <a:spcPts val="0"/>
              </a:spcBef>
              <a:buNone/>
            </a:pPr>
            <a:endParaRPr lang="en-US" dirty="0"/>
          </a:p>
          <a:p>
            <a:pPr lvl="0">
              <a:spcBef>
                <a:spcPts val="0"/>
              </a:spcBef>
              <a:buNone/>
            </a:pPr>
            <a:endParaRPr lang="en-US" dirty="0"/>
          </a:p>
          <a:p>
            <a:pPr lvl="0">
              <a:spcBef>
                <a:spcPts val="0"/>
              </a:spcBef>
              <a:buNone/>
            </a:pPr>
            <a:endParaRPr lang="en-US" dirty="0"/>
          </a:p>
          <a:p>
            <a:pPr lvl="0">
              <a:spcBef>
                <a:spcPts val="0"/>
              </a:spcBef>
              <a:buNone/>
            </a:pPr>
            <a:r>
              <a:rPr lang="en-US" dirty="0"/>
              <a:t>(</a:t>
            </a:r>
            <a:r>
              <a:rPr lang="en-US" dirty="0" err="1"/>
              <a:t>Tas</a:t>
            </a:r>
            <a:r>
              <a:rPr lang="en-US" dirty="0"/>
              <a:t> is compliant with ASHRAE 140-1 (2014, 2007, and 2004), and is a qualified 179D software for Tax deductions.)</a:t>
            </a:r>
          </a:p>
          <a:p>
            <a:pPr lvl="0">
              <a:spcBef>
                <a:spcPts val="0"/>
              </a:spcBef>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00" y="893267"/>
            <a:ext cx="6484461" cy="571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xmlns="" id="{5F8343A3-4624-9948-893E-DBF557FD9C31}"/>
              </a:ext>
            </a:extLst>
          </p:cNvPr>
          <p:cNvSpPr/>
          <p:nvPr/>
        </p:nvSpPr>
        <p:spPr>
          <a:xfrm>
            <a:off x="390525" y="2147224"/>
            <a:ext cx="1009651" cy="424525"/>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B69FF2D-B7A9-A44D-8963-EF74C9809B95}"/>
              </a:ext>
            </a:extLst>
          </p:cNvPr>
          <p:cNvSpPr>
            <a:spLocks noGrp="1"/>
          </p:cNvSpPr>
          <p:nvPr>
            <p:ph type="title"/>
          </p:nvPr>
        </p:nvSpPr>
        <p:spPr/>
        <p:txBody>
          <a:bodyPr/>
          <a:lstStyle/>
          <a:p>
            <a:r>
              <a:rPr lang="en-US" dirty="0" err="1"/>
              <a:t>Tas</a:t>
            </a:r>
            <a:r>
              <a:rPr lang="en-US" dirty="0"/>
              <a:t> 90.1 Studio</a:t>
            </a:r>
          </a:p>
        </p:txBody>
      </p:sp>
    </p:spTree>
    <p:extLst>
      <p:ext uri="{BB962C8B-B14F-4D97-AF65-F5344CB8AC3E}">
        <p14:creationId xmlns:p14="http://schemas.microsoft.com/office/powerpoint/2010/main" val="273131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01">
            <a:extLst>
              <a:ext uri="{FF2B5EF4-FFF2-40B4-BE49-F238E27FC236}">
                <a16:creationId xmlns:a16="http://schemas.microsoft.com/office/drawing/2014/main" xmlns="" id="{F5632DD6-2FDB-46CF-B907-A7264DB9AB3E}"/>
              </a:ext>
            </a:extLst>
          </p:cNvPr>
          <p:cNvSpPr txBox="1"/>
          <p:nvPr/>
        </p:nvSpPr>
        <p:spPr>
          <a:xfrm>
            <a:off x="324818" y="1470143"/>
            <a:ext cx="5537200" cy="4966751"/>
          </a:xfrm>
          <a:prstGeom prst="rect">
            <a:avLst/>
          </a:prstGeom>
          <a:noFill/>
          <a:ln>
            <a:noFill/>
          </a:ln>
        </p:spPr>
        <p:txBody>
          <a:bodyPr lIns="91425" tIns="91425" rIns="91425" bIns="91425" anchor="t" anchorCtr="0">
            <a:noAutofit/>
          </a:bodyPr>
          <a:lstStyle/>
          <a:p>
            <a:pPr lvl="0">
              <a:spcBef>
                <a:spcPts val="0"/>
              </a:spcBef>
              <a:buNone/>
            </a:pPr>
            <a:r>
              <a:rPr lang="en-US" dirty="0"/>
              <a:t>Baseline buildings are generated quickly and easily using the tools built into the Tas 90.1 Studio. The baseline geometry is created from the proposed building for each rotation (0°, 90°, 180°, and 270°).</a:t>
            </a:r>
          </a:p>
          <a:p>
            <a:pPr lvl="0">
              <a:spcBef>
                <a:spcPts val="0"/>
              </a:spcBef>
              <a:buNone/>
            </a:pPr>
            <a:endParaRPr lang="en-US" dirty="0"/>
          </a:p>
          <a:p>
            <a:pPr lvl="0">
              <a:spcBef>
                <a:spcPts val="0"/>
              </a:spcBef>
              <a:buNone/>
            </a:pPr>
            <a:r>
              <a:rPr lang="en-US" dirty="0"/>
              <a:t>Baseline constructions applied according to the surface types specified by the user and the 90.1 version being used (in this case 2007).</a:t>
            </a:r>
          </a:p>
          <a:p>
            <a:pPr lvl="0">
              <a:spcBef>
                <a:spcPts val="0"/>
              </a:spcBef>
              <a:buNone/>
            </a:pPr>
            <a:endParaRPr lang="en-US" dirty="0"/>
          </a:p>
          <a:p>
            <a:pPr lvl="0">
              <a:spcBef>
                <a:spcPts val="0"/>
              </a:spcBef>
              <a:buNone/>
            </a:pPr>
            <a:r>
              <a:rPr lang="en-US" dirty="0"/>
              <a:t>Baseline lighting gains are applied automatically – both the whole building method and the space-by-space method are supported.</a:t>
            </a:r>
          </a:p>
          <a:p>
            <a:pPr lvl="0">
              <a:spcBef>
                <a:spcPts val="0"/>
              </a:spcBef>
              <a:buNone/>
            </a:pPr>
            <a:endParaRPr lang="en-US" dirty="0"/>
          </a:p>
          <a:p>
            <a:pPr lvl="0">
              <a:spcBef>
                <a:spcPts val="0"/>
              </a:spcBef>
              <a:buNone/>
            </a:pPr>
            <a:r>
              <a:rPr lang="en-US" dirty="0"/>
              <a:t>All five buildings can then be simulated for a whole year period to obtain room temperatures and heating and cooling loads. These simulations are multi-core enabled to allow simulations in parallel.</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10726"/>
            <a:ext cx="5852926" cy="499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a:extLst>
              <a:ext uri="{FF2B5EF4-FFF2-40B4-BE49-F238E27FC236}">
                <a16:creationId xmlns:a16="http://schemas.microsoft.com/office/drawing/2014/main" xmlns="" id="{DAC2BD3B-B9C2-284F-885A-A33F5799DA33}"/>
              </a:ext>
            </a:extLst>
          </p:cNvPr>
          <p:cNvSpPr>
            <a:spLocks noGrp="1"/>
          </p:cNvSpPr>
          <p:nvPr>
            <p:ph type="body" sz="quarter" idx="13"/>
          </p:nvPr>
        </p:nvSpPr>
        <p:spPr/>
        <p:txBody>
          <a:bodyPr/>
          <a:lstStyle/>
          <a:p>
            <a:r>
              <a:rPr lang="en-US" dirty="0"/>
              <a:t>Creating the Baseline Buildings</a:t>
            </a:r>
          </a:p>
          <a:p>
            <a:endParaRPr lang="en-US" dirty="0"/>
          </a:p>
          <a:p>
            <a:endParaRPr lang="en-US" dirty="0"/>
          </a:p>
        </p:txBody>
      </p:sp>
      <p:sp>
        <p:nvSpPr>
          <p:cNvPr id="2" name="Title 1">
            <a:extLst>
              <a:ext uri="{FF2B5EF4-FFF2-40B4-BE49-F238E27FC236}">
                <a16:creationId xmlns:a16="http://schemas.microsoft.com/office/drawing/2014/main" xmlns="" id="{A202CA51-CD78-8343-B860-DCF3BEA5FC03}"/>
              </a:ext>
            </a:extLst>
          </p:cNvPr>
          <p:cNvSpPr>
            <a:spLocks noGrp="1"/>
          </p:cNvSpPr>
          <p:nvPr>
            <p:ph type="title"/>
          </p:nvPr>
        </p:nvSpPr>
        <p:spPr/>
        <p:txBody>
          <a:bodyPr/>
          <a:lstStyle/>
          <a:p>
            <a:r>
              <a:rPr lang="en-US" dirty="0" err="1"/>
              <a:t>Tas</a:t>
            </a:r>
            <a:r>
              <a:rPr lang="en-US" dirty="0"/>
              <a:t> 90.1 Studio</a:t>
            </a:r>
          </a:p>
        </p:txBody>
      </p:sp>
    </p:spTree>
    <p:extLst>
      <p:ext uri="{BB962C8B-B14F-4D97-AF65-F5344CB8AC3E}">
        <p14:creationId xmlns:p14="http://schemas.microsoft.com/office/powerpoint/2010/main" val="208742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1">
            <a:extLst>
              <a:ext uri="{FF2B5EF4-FFF2-40B4-BE49-F238E27FC236}">
                <a16:creationId xmlns:a16="http://schemas.microsoft.com/office/drawing/2014/main" xmlns="" id="{F5632DD6-2FDB-46CF-B907-A7264DB9AB3E}"/>
              </a:ext>
            </a:extLst>
          </p:cNvPr>
          <p:cNvSpPr txBox="1"/>
          <p:nvPr/>
        </p:nvSpPr>
        <p:spPr>
          <a:xfrm>
            <a:off x="239242" y="1349084"/>
            <a:ext cx="6453658" cy="1019391"/>
          </a:xfrm>
          <a:prstGeom prst="rect">
            <a:avLst/>
          </a:prstGeom>
          <a:noFill/>
          <a:ln>
            <a:noFill/>
          </a:ln>
        </p:spPr>
        <p:txBody>
          <a:bodyPr lIns="91425" tIns="91425" rIns="91425" bIns="91425" anchor="t" anchorCtr="0">
            <a:noAutofit/>
          </a:bodyPr>
          <a:lstStyle/>
          <a:p>
            <a:pPr lvl="0">
              <a:spcBef>
                <a:spcPts val="0"/>
              </a:spcBef>
              <a:buNone/>
            </a:pPr>
            <a:r>
              <a:rPr lang="en-GB" dirty="0"/>
              <a:t>The air side systems for the proposed building are set up according to client specifications. </a:t>
            </a:r>
          </a:p>
        </p:txBody>
      </p:sp>
      <p:sp>
        <p:nvSpPr>
          <p:cNvPr id="4" name="TextBox 3"/>
          <p:cNvSpPr txBox="1"/>
          <p:nvPr/>
        </p:nvSpPr>
        <p:spPr>
          <a:xfrm>
            <a:off x="6921500" y="1355050"/>
            <a:ext cx="5029200" cy="5355312"/>
          </a:xfrm>
          <a:prstGeom prst="rect">
            <a:avLst/>
          </a:prstGeom>
          <a:noFill/>
        </p:spPr>
        <p:txBody>
          <a:bodyPr wrap="square" rtlCol="0">
            <a:spAutoFit/>
          </a:bodyPr>
          <a:lstStyle/>
          <a:p>
            <a:r>
              <a:rPr lang="en-GB" dirty="0"/>
              <a:t>This building has four air handling units. Three VAV systems serve South facing areas, North facing areas, and core areas. Server rooms have cooling from local VRF units, with common mechanical supply and extract.</a:t>
            </a:r>
          </a:p>
          <a:p>
            <a:endParaRPr lang="en-GB" dirty="0"/>
          </a:p>
          <a:p>
            <a:r>
              <a:rPr lang="en-GB" dirty="0"/>
              <a:t>Creating the systems in Tas begins with opening the Project Wizard in </a:t>
            </a:r>
            <a:r>
              <a:rPr lang="en-GB" b="1" i="1" dirty="0" err="1"/>
              <a:t>Tas</a:t>
            </a:r>
            <a:r>
              <a:rPr lang="en-GB" b="1" i="1" dirty="0"/>
              <a:t> Systems</a:t>
            </a:r>
            <a:r>
              <a:rPr lang="en-GB" dirty="0"/>
              <a:t>. The Wizard contains a library of typical system types (including baseline systems for 90.1 versions 2007-2016).</a:t>
            </a:r>
          </a:p>
          <a:p>
            <a:endParaRPr lang="en-GB" dirty="0"/>
          </a:p>
          <a:p>
            <a:r>
              <a:rPr lang="en-GB" dirty="0"/>
              <a:t>For each system type the Wizard allows a range of system properties to be adjusted - for example, one can change how fresh air rates are sized, fan efficiencies, and specify the VAV system to use supply temperature reset and pressure reset.  </a:t>
            </a:r>
          </a:p>
          <a:p>
            <a:endParaRPr lang="en-GB" dirty="0"/>
          </a:p>
          <a:p>
            <a:r>
              <a:rPr lang="en-GB" dirty="0"/>
              <a:t>In this example, the building’s occupied areas receive 1.05 ACH of fresh air.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42" y="2038747"/>
            <a:ext cx="6453658" cy="467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a:extLst>
              <a:ext uri="{FF2B5EF4-FFF2-40B4-BE49-F238E27FC236}">
                <a16:creationId xmlns:a16="http://schemas.microsoft.com/office/drawing/2014/main" xmlns="" id="{F9A79895-953B-EA46-99C2-E4A7F883E487}"/>
              </a:ext>
            </a:extLst>
          </p:cNvPr>
          <p:cNvSpPr>
            <a:spLocks noGrp="1"/>
          </p:cNvSpPr>
          <p:nvPr>
            <p:ph type="body" sz="quarter" idx="13"/>
          </p:nvPr>
        </p:nvSpPr>
        <p:spPr>
          <a:xfrm>
            <a:off x="217709" y="944450"/>
            <a:ext cx="6703791" cy="523194"/>
          </a:xfrm>
        </p:spPr>
        <p:txBody>
          <a:bodyPr/>
          <a:lstStyle/>
          <a:p>
            <a:r>
              <a:rPr lang="en-US" dirty="0"/>
              <a:t>Air Side Systems – Using the Systems Wizard</a:t>
            </a:r>
          </a:p>
          <a:p>
            <a:endParaRPr lang="en-US" dirty="0"/>
          </a:p>
        </p:txBody>
      </p:sp>
      <p:sp>
        <p:nvSpPr>
          <p:cNvPr id="7" name="Title 6">
            <a:extLst>
              <a:ext uri="{FF2B5EF4-FFF2-40B4-BE49-F238E27FC236}">
                <a16:creationId xmlns:a16="http://schemas.microsoft.com/office/drawing/2014/main" xmlns="" id="{934F14A4-516A-BC45-A435-E82FF9C9E567}"/>
              </a:ext>
            </a:extLst>
          </p:cNvPr>
          <p:cNvSpPr>
            <a:spLocks noGrp="1"/>
          </p:cNvSpPr>
          <p:nvPr>
            <p:ph type="title"/>
          </p:nvPr>
        </p:nvSpPr>
        <p:spPr/>
        <p:txBody>
          <a:bodyPr/>
          <a:lstStyle/>
          <a:p>
            <a:r>
              <a:rPr lang="en-US" dirty="0"/>
              <a:t>Proposed Building Air Side Systems</a:t>
            </a:r>
          </a:p>
        </p:txBody>
      </p:sp>
    </p:spTree>
    <p:extLst>
      <p:ext uri="{BB962C8B-B14F-4D97-AF65-F5344CB8AC3E}">
        <p14:creationId xmlns:p14="http://schemas.microsoft.com/office/powerpoint/2010/main" val="414287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242" y="1449510"/>
            <a:ext cx="6694958" cy="2308324"/>
          </a:xfrm>
          <a:prstGeom prst="rect">
            <a:avLst/>
          </a:prstGeom>
          <a:noFill/>
        </p:spPr>
        <p:txBody>
          <a:bodyPr wrap="square" rtlCol="0">
            <a:spAutoFit/>
          </a:bodyPr>
          <a:lstStyle/>
          <a:p>
            <a:r>
              <a:rPr lang="en-GB" b="1" i="1" dirty="0"/>
              <a:t>Tas Systems </a:t>
            </a:r>
            <a:r>
              <a:rPr lang="en-GB" dirty="0"/>
              <a:t>is a component based system modelling tool.  Each component is modelled separately, rather than using the "black-box" approach where variables are entered into a small range of known system types. </a:t>
            </a:r>
          </a:p>
          <a:p>
            <a:endParaRPr lang="en-GB" dirty="0"/>
          </a:p>
          <a:p>
            <a:r>
              <a:rPr lang="en-GB" dirty="0"/>
              <a:t>This means that systems are networks of fans, coils, heat exchangers, and controllers, etc.   Controllers give the user the power to manage component operation using a wide range of parameters.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17" y="3893729"/>
            <a:ext cx="5134142" cy="256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835" y="820577"/>
            <a:ext cx="451485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xmlns="" id="{1C65F1FC-7784-0040-B1B4-93348D8F6168}"/>
              </a:ext>
            </a:extLst>
          </p:cNvPr>
          <p:cNvSpPr>
            <a:spLocks noGrp="1"/>
          </p:cNvSpPr>
          <p:nvPr>
            <p:ph type="title"/>
          </p:nvPr>
        </p:nvSpPr>
        <p:spPr/>
        <p:txBody>
          <a:bodyPr/>
          <a:lstStyle/>
          <a:p>
            <a:r>
              <a:rPr lang="en-US" dirty="0"/>
              <a:t>Proposed Building Air Side Systems</a:t>
            </a:r>
          </a:p>
        </p:txBody>
      </p:sp>
      <p:sp>
        <p:nvSpPr>
          <p:cNvPr id="4" name="Text Placeholder 3">
            <a:extLst>
              <a:ext uri="{FF2B5EF4-FFF2-40B4-BE49-F238E27FC236}">
                <a16:creationId xmlns:a16="http://schemas.microsoft.com/office/drawing/2014/main" xmlns="" id="{6FCBBECA-8830-DA4F-92A3-16CEDA8EA128}"/>
              </a:ext>
            </a:extLst>
          </p:cNvPr>
          <p:cNvSpPr>
            <a:spLocks noGrp="1"/>
          </p:cNvSpPr>
          <p:nvPr>
            <p:ph type="body" sz="quarter" idx="13"/>
          </p:nvPr>
        </p:nvSpPr>
        <p:spPr>
          <a:xfrm>
            <a:off x="217709" y="944450"/>
            <a:ext cx="6152269" cy="523194"/>
          </a:xfrm>
        </p:spPr>
        <p:txBody>
          <a:bodyPr/>
          <a:lstStyle/>
          <a:p>
            <a:r>
              <a:rPr lang="en-US" dirty="0"/>
              <a:t>Air Side Systems – Component Modeling</a:t>
            </a:r>
          </a:p>
        </p:txBody>
      </p:sp>
    </p:spTree>
    <p:extLst>
      <p:ext uri="{BB962C8B-B14F-4D97-AF65-F5344CB8AC3E}">
        <p14:creationId xmlns:p14="http://schemas.microsoft.com/office/powerpoint/2010/main" val="262591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242" y="1486869"/>
            <a:ext cx="6606058" cy="2308324"/>
          </a:xfrm>
          <a:prstGeom prst="rect">
            <a:avLst/>
          </a:prstGeom>
          <a:noFill/>
        </p:spPr>
        <p:txBody>
          <a:bodyPr wrap="square" rtlCol="0">
            <a:spAutoFit/>
          </a:bodyPr>
          <a:lstStyle/>
          <a:p>
            <a:r>
              <a:rPr lang="en-GB" dirty="0"/>
              <a:t>All component properties can be edited in full detail after systems have been created, and systems can be edited by removing components or adding new ones. </a:t>
            </a:r>
            <a:r>
              <a:rPr lang="en-GB" b="1" i="1" dirty="0" err="1"/>
              <a:t>Tas</a:t>
            </a:r>
            <a:r>
              <a:rPr lang="en-GB" b="1" i="1" dirty="0"/>
              <a:t> Systems</a:t>
            </a:r>
            <a:r>
              <a:rPr lang="en-GB" dirty="0"/>
              <a:t> features fully customizable control logic allowing real-life system operation to be modelled as closely as possible.</a:t>
            </a:r>
          </a:p>
          <a:p>
            <a:endParaRPr lang="en-GB" dirty="0"/>
          </a:p>
          <a:p>
            <a:r>
              <a:rPr lang="en-GB" dirty="0"/>
              <a:t>An example of the sort of operation that can be modelled is the pressure reset in the VAV system, highlighted below.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3" y="3893728"/>
            <a:ext cx="5148286" cy="253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93520" y="3590512"/>
            <a:ext cx="5410200" cy="3139321"/>
          </a:xfrm>
          <a:prstGeom prst="rect">
            <a:avLst/>
          </a:prstGeom>
          <a:noFill/>
        </p:spPr>
        <p:txBody>
          <a:bodyPr wrap="square" rtlCol="0">
            <a:spAutoFit/>
          </a:bodyPr>
          <a:lstStyle/>
          <a:p>
            <a:r>
              <a:rPr lang="en-GB" dirty="0"/>
              <a:t>Controllers (yellow) monitor the temperature and air flow rate into a zone and send signals to a master controller (orange) which interprets the incoming signals to send a new signal to the zone’s damper, telling it how much to open or close. </a:t>
            </a:r>
          </a:p>
          <a:p>
            <a:endParaRPr lang="en-GB" dirty="0"/>
          </a:p>
          <a:p>
            <a:r>
              <a:rPr lang="en-GB" dirty="0"/>
              <a:t>Another master controller in the Air Handling Unit receives signals from each zone’s damper and sends a new signal to the supply fan so that the incoming air flow rate is such that at least one of the dampers is completely open.</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833" y="970011"/>
            <a:ext cx="42195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xmlns="" id="{ADB1424D-B9C1-1C4F-8084-6C19FF32A34E}"/>
              </a:ext>
            </a:extLst>
          </p:cNvPr>
          <p:cNvSpPr>
            <a:spLocks noGrp="1"/>
          </p:cNvSpPr>
          <p:nvPr>
            <p:ph type="title"/>
          </p:nvPr>
        </p:nvSpPr>
        <p:spPr/>
        <p:txBody>
          <a:bodyPr/>
          <a:lstStyle/>
          <a:p>
            <a:r>
              <a:rPr lang="en-US" dirty="0"/>
              <a:t>Proposed Building Air Side Systems</a:t>
            </a:r>
          </a:p>
        </p:txBody>
      </p:sp>
      <p:sp>
        <p:nvSpPr>
          <p:cNvPr id="6" name="Text Placeholder 5">
            <a:extLst>
              <a:ext uri="{FF2B5EF4-FFF2-40B4-BE49-F238E27FC236}">
                <a16:creationId xmlns:a16="http://schemas.microsoft.com/office/drawing/2014/main" xmlns="" id="{AE63DF96-0A7F-6D42-A931-C5036B320E29}"/>
              </a:ext>
            </a:extLst>
          </p:cNvPr>
          <p:cNvSpPr>
            <a:spLocks noGrp="1"/>
          </p:cNvSpPr>
          <p:nvPr>
            <p:ph type="body" sz="quarter" idx="13"/>
          </p:nvPr>
        </p:nvSpPr>
        <p:spPr>
          <a:xfrm>
            <a:off x="217709" y="944450"/>
            <a:ext cx="6727621" cy="523194"/>
          </a:xfrm>
        </p:spPr>
        <p:txBody>
          <a:bodyPr/>
          <a:lstStyle/>
          <a:p>
            <a:r>
              <a:rPr lang="en-US" dirty="0"/>
              <a:t>Air Side Systems – Fully Editable Components</a:t>
            </a:r>
          </a:p>
        </p:txBody>
      </p:sp>
    </p:spTree>
    <p:extLst>
      <p:ext uri="{BB962C8B-B14F-4D97-AF65-F5344CB8AC3E}">
        <p14:creationId xmlns:p14="http://schemas.microsoft.com/office/powerpoint/2010/main" val="336422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821" y="1661398"/>
            <a:ext cx="3629979" cy="4801314"/>
          </a:xfrm>
          <a:prstGeom prst="rect">
            <a:avLst/>
          </a:prstGeom>
          <a:noFill/>
        </p:spPr>
        <p:txBody>
          <a:bodyPr wrap="square" rtlCol="0">
            <a:spAutoFit/>
          </a:bodyPr>
          <a:lstStyle/>
          <a:p>
            <a:r>
              <a:rPr lang="en-GB" dirty="0"/>
              <a:t>The usual method for creating a custom air side system in </a:t>
            </a:r>
            <a:r>
              <a:rPr lang="en-GB" b="1" i="1" dirty="0"/>
              <a:t>Tas Systems </a:t>
            </a:r>
            <a:r>
              <a:rPr lang="en-GB" dirty="0"/>
              <a:t>is to choose a similar system from the Wizard and then edit it, for example by adding humidification, changing the control logic, etc.</a:t>
            </a:r>
          </a:p>
          <a:p>
            <a:endParaRPr lang="en-GB" dirty="0"/>
          </a:p>
          <a:p>
            <a:r>
              <a:rPr lang="en-GB" dirty="0"/>
              <a:t>Systems can also be created from scratch using individual drag-and-drop components from the Library, and manually connecting them with Ducts and Pipes.</a:t>
            </a:r>
          </a:p>
          <a:p>
            <a:endParaRPr lang="en-GB" dirty="0"/>
          </a:p>
          <a:p>
            <a:r>
              <a:rPr lang="en-GB" dirty="0"/>
              <a:t>Once a system has been created, it can be stored in the Library to be used in future projects, saving time and effort.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598" y="1076929"/>
            <a:ext cx="4715897" cy="258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633" y="4281487"/>
            <a:ext cx="62198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7342696" y="3713051"/>
            <a:ext cx="647700" cy="635000"/>
          </a:xfrm>
          <a:prstGeom prst="downArrow">
            <a:avLst/>
          </a:prstGeom>
          <a:solidFill>
            <a:srgbClr val="00A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102600" y="3713051"/>
            <a:ext cx="3471463" cy="584775"/>
          </a:xfrm>
          <a:prstGeom prst="rect">
            <a:avLst/>
          </a:prstGeom>
          <a:noFill/>
        </p:spPr>
        <p:txBody>
          <a:bodyPr wrap="none" rtlCol="0">
            <a:spAutoFit/>
          </a:bodyPr>
          <a:lstStyle/>
          <a:p>
            <a:r>
              <a:rPr lang="en-GB" sz="1600" dirty="0"/>
              <a:t>Added AHU coils and dehumidification</a:t>
            </a:r>
          </a:p>
          <a:p>
            <a:r>
              <a:rPr lang="en-GB" sz="1600" dirty="0"/>
              <a:t>Changed exchanger logic</a:t>
            </a:r>
          </a:p>
        </p:txBody>
      </p:sp>
      <p:sp>
        <p:nvSpPr>
          <p:cNvPr id="5" name="Title 4">
            <a:extLst>
              <a:ext uri="{FF2B5EF4-FFF2-40B4-BE49-F238E27FC236}">
                <a16:creationId xmlns:a16="http://schemas.microsoft.com/office/drawing/2014/main" xmlns="" id="{81D33A03-89E4-5A4B-90EF-402AF9365748}"/>
              </a:ext>
            </a:extLst>
          </p:cNvPr>
          <p:cNvSpPr>
            <a:spLocks noGrp="1"/>
          </p:cNvSpPr>
          <p:nvPr>
            <p:ph type="title"/>
          </p:nvPr>
        </p:nvSpPr>
        <p:spPr/>
        <p:txBody>
          <a:bodyPr/>
          <a:lstStyle/>
          <a:p>
            <a:r>
              <a:rPr lang="en-US" dirty="0"/>
              <a:t>Proposed Air Side Systems</a:t>
            </a:r>
          </a:p>
        </p:txBody>
      </p:sp>
      <p:sp>
        <p:nvSpPr>
          <p:cNvPr id="7" name="Text Placeholder 6">
            <a:extLst>
              <a:ext uri="{FF2B5EF4-FFF2-40B4-BE49-F238E27FC236}">
                <a16:creationId xmlns:a16="http://schemas.microsoft.com/office/drawing/2014/main" xmlns="" id="{8132FE62-138E-1245-A385-172667026617}"/>
              </a:ext>
            </a:extLst>
          </p:cNvPr>
          <p:cNvSpPr>
            <a:spLocks noGrp="1"/>
          </p:cNvSpPr>
          <p:nvPr>
            <p:ph type="body" sz="quarter" idx="13"/>
          </p:nvPr>
        </p:nvSpPr>
        <p:spPr/>
        <p:txBody>
          <a:bodyPr/>
          <a:lstStyle/>
          <a:p>
            <a:r>
              <a:rPr lang="en-US" dirty="0"/>
              <a:t>Air Side Systems – Libraries </a:t>
            </a:r>
          </a:p>
        </p:txBody>
      </p:sp>
    </p:spTree>
    <p:extLst>
      <p:ext uri="{BB962C8B-B14F-4D97-AF65-F5344CB8AC3E}">
        <p14:creationId xmlns:p14="http://schemas.microsoft.com/office/powerpoint/2010/main" val="723629111"/>
      </p:ext>
    </p:extLst>
  </p:cSld>
  <p:clrMapOvr>
    <a:masterClrMapping/>
  </p:clrMapOvr>
</p:sld>
</file>

<file path=ppt/theme/theme1.xml><?xml version="1.0" encoding="utf-8"?>
<a:theme xmlns:a="http://schemas.openxmlformats.org/drawingml/2006/main" name="EDS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4275</TotalTime>
  <Words>2128</Words>
  <Application>Microsoft Office PowerPoint</Application>
  <PresentationFormat>Custom</PresentationFormat>
  <Paragraphs>126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EDSL</vt:lpstr>
      <vt:lpstr>PowerPoint Presentation</vt:lpstr>
      <vt:lpstr>Project Overview</vt:lpstr>
      <vt:lpstr>Proposed Building Data</vt:lpstr>
      <vt:lpstr>Tas 90.1 Studio</vt:lpstr>
      <vt:lpstr>Tas 90.1 Studio</vt:lpstr>
      <vt:lpstr>Proposed Building Air Side Systems</vt:lpstr>
      <vt:lpstr>Proposed Building Air Side Systems</vt:lpstr>
      <vt:lpstr>Proposed Building Air Side Systems</vt:lpstr>
      <vt:lpstr>Proposed Air Side Systems</vt:lpstr>
      <vt:lpstr>Proposed Building HVAC Plantroom</vt:lpstr>
      <vt:lpstr>Proposed Building HVAC Plantroom</vt:lpstr>
      <vt:lpstr>Proposed Building HVAC Plantroom</vt:lpstr>
      <vt:lpstr>Proposed Building HVAC Plantroom</vt:lpstr>
      <vt:lpstr>Proposed Building HVAC Plantroom</vt:lpstr>
      <vt:lpstr>Baseline Building HVAC Systems</vt:lpstr>
      <vt:lpstr>Baseline Building HVAC Systems</vt:lpstr>
      <vt:lpstr>Baseline Building HVAC Systems</vt:lpstr>
      <vt:lpstr>Baseline Building HVAC Systems</vt:lpstr>
      <vt:lpstr>90.1 Simulation and Reports</vt:lpstr>
      <vt:lpstr>90.1 Compliance Data and Reports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John</cp:lastModifiedBy>
  <cp:revision>53</cp:revision>
  <dcterms:created xsi:type="dcterms:W3CDTF">2017-04-28T15:37:46Z</dcterms:created>
  <dcterms:modified xsi:type="dcterms:W3CDTF">2018-09-07T13:46:37Z</dcterms:modified>
</cp:coreProperties>
</file>